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318" r:id="rId4"/>
    <p:sldId id="274" r:id="rId5"/>
    <p:sldId id="322" r:id="rId6"/>
    <p:sldId id="323" r:id="rId7"/>
    <p:sldId id="324" r:id="rId8"/>
    <p:sldId id="325" r:id="rId9"/>
    <p:sldId id="348" r:id="rId10"/>
    <p:sldId id="326" r:id="rId11"/>
    <p:sldId id="349" r:id="rId12"/>
    <p:sldId id="327" r:id="rId13"/>
    <p:sldId id="278" r:id="rId14"/>
    <p:sldId id="340" r:id="rId15"/>
    <p:sldId id="341" r:id="rId16"/>
    <p:sldId id="342" r:id="rId17"/>
    <p:sldId id="343" r:id="rId18"/>
    <p:sldId id="344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279" r:id="rId27"/>
    <p:sldId id="350" r:id="rId28"/>
    <p:sldId id="33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879AD2C-0EE2-40D3-9307-3FF067F0D9E8}">
          <p14:sldIdLst>
            <p14:sldId id="318"/>
            <p14:sldId id="274"/>
            <p14:sldId id="322"/>
            <p14:sldId id="323"/>
          </p14:sldIdLst>
        </p14:section>
        <p14:section name="Untitled Section" id="{5EAFE4A5-8DC7-4705-BFD0-AB6E5B2FE0AD}">
          <p14:sldIdLst>
            <p14:sldId id="324"/>
            <p14:sldId id="325"/>
            <p14:sldId id="348"/>
            <p14:sldId id="326"/>
            <p14:sldId id="349"/>
            <p14:sldId id="327"/>
            <p14:sldId id="278"/>
            <p14:sldId id="340"/>
            <p14:sldId id="341"/>
            <p14:sldId id="342"/>
            <p14:sldId id="343"/>
            <p14:sldId id="344"/>
            <p14:sldId id="331"/>
            <p14:sldId id="332"/>
            <p14:sldId id="333"/>
            <p14:sldId id="334"/>
            <p14:sldId id="335"/>
            <p14:sldId id="336"/>
            <p14:sldId id="337"/>
            <p14:sldId id="279"/>
            <p14:sldId id="350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  <p:cmAuthor id="2" name="Amandeep Kaur" initials="AK" lastIdx="1" clrIdx="1">
    <p:extLst>
      <p:ext uri="{19B8F6BF-5375-455C-9EA6-DF929625EA0E}">
        <p15:presenceInfo xmlns:p15="http://schemas.microsoft.com/office/powerpoint/2012/main" userId="9aea37d495f46b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16AA"/>
    <a:srgbClr val="B17F0F"/>
    <a:srgbClr val="B709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91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656" y="56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8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2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78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726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12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64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57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75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93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5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05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65" r:id="rId11"/>
    <p:sldLayoutId id="2147483669" r:id="rId12"/>
    <p:sldLayoutId id="2147483677" r:id="rId13"/>
    <p:sldLayoutId id="2147483679" r:id="rId14"/>
    <p:sldLayoutId id="2147483680" r:id="rId15"/>
    <p:sldLayoutId id="214748368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mandeep-kaur-81b677183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www.linkedin.com/in/muskanlali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rticle/AlphaFold-Using-AI-for-scientific-discovery" TargetMode="External"/><Relationship Id="rId2" Type="http://schemas.openxmlformats.org/officeDocument/2006/relationships/hyperlink" Target="AlphaGo%20&amp;%20https:/deepmind.com/alphago-korea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cience.sciencemag.org/content/313/5786/504.abstrac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tutorials/deep-learning-tutorial/rnn?source=sl_frs_nav_playlist_video_clicked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5.png"/><Relationship Id="rId7" Type="http://schemas.openxmlformats.org/officeDocument/2006/relationships/hyperlink" Target="https://www.technologyreview.com/2017/04/11/5113/the-dark-secret-at-the-heart-of-ai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hyperlink" Target="https://medium.com/the-research-nest/is-artificial-intelligence-really-fair-78a281c536d" TargetMode="External"/><Relationship Id="rId4" Type="http://schemas.openxmlformats.org/officeDocument/2006/relationships/hyperlink" Target="https://www.wired.com/story/ai-biased-how-scientists-trying-fix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thworks.com/discovery/deep-learning.html" TargetMode="External"/><Relationship Id="rId3" Type="http://schemas.openxmlformats.org/officeDocument/2006/relationships/hyperlink" Target="https://youtu.be/vT1JzLTH4G4" TargetMode="External"/><Relationship Id="rId7" Type="http://schemas.openxmlformats.org/officeDocument/2006/relationships/hyperlink" Target="https://medium.com/@RaghavPrabhu/understanding-of-convolutional-neural-network-cnn-deep-learning-99760835f148" TargetMode="External"/><Relationship Id="rId12" Type="http://schemas.openxmlformats.org/officeDocument/2006/relationships/hyperlink" Target="https://www.technologyreview.com/" TargetMode="External"/><Relationship Id="rId2" Type="http://schemas.openxmlformats.org/officeDocument/2006/relationships/hyperlink" Target="https://www.coursera.org/specializations/deep-learni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edium.com/towards-artificial-intelligence/main-types-of-neural-networks-and-its-applications-tutorial-734480d7ec8e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machinelearningmastery.com/what-is-deep-learning/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s://youtu.be/njKP3FqW3Sk" TargetMode="External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ebsite-amandeep.000webhostapp.com/" TargetMode="External"/><Relationship Id="rId7" Type="http://schemas.openxmlformats.org/officeDocument/2006/relationships/image" Target="../media/image51.jpeg"/><Relationship Id="rId2" Type="http://schemas.openxmlformats.org/officeDocument/2006/relationships/hyperlink" Target="https://github.com/amandeep25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amandeep25900@gmail.com" TargetMode="External"/><Relationship Id="rId5" Type="http://schemas.openxmlformats.org/officeDocument/2006/relationships/hyperlink" Target="https://www.linkedin.com/in/amandeep-kaur-81b677183/" TargetMode="External"/><Relationship Id="rId4" Type="http://schemas.openxmlformats.org/officeDocument/2006/relationships/hyperlink" Target="https://twitter.com/aman_kaur25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AlphaGo%20&amp;%20https:/deepmind.com/alphago-korea" TargetMode="External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hyperlink" Target="https://www.hansonrobotics.com/sophia/" TargetMode="External"/><Relationship Id="rId2" Type="http://schemas.openxmlformats.org/officeDocument/2006/relationships/hyperlink" Target="https://deepmind.com/alphago-korea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11" Type="http://schemas.openxmlformats.org/officeDocument/2006/relationships/hyperlink" Target="https://spectrum.ieee.org/robotics/humanoids/hiroshi-ishiguro-the-man-who-made-a-copy-of-himself" TargetMode="External"/><Relationship Id="rId5" Type="http://schemas.openxmlformats.org/officeDocument/2006/relationships/image" Target="../media/image14.jpeg"/><Relationship Id="rId10" Type="http://schemas.openxmlformats.org/officeDocument/2006/relationships/hyperlink" Target="https://www.aaai.org/Papers/Workshops/1997/WS-97-04/WS97-04-001.pdf" TargetMode="External"/><Relationship Id="rId4" Type="http://schemas.openxmlformats.org/officeDocument/2006/relationships/image" Target="../media/image13.jpeg"/><Relationship Id="rId9" Type="http://schemas.openxmlformats.org/officeDocument/2006/relationships/hyperlink" Target="https://en.wikipedia.org/wiki/AlphaGo_versus_Lee_Sedo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arxiv.org/abs/2007.10928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D62A2D2-3B84-4352-BE3E-8A4FF5F697EE}"/>
              </a:ext>
            </a:extLst>
          </p:cNvPr>
          <p:cNvSpPr txBox="1"/>
          <p:nvPr/>
        </p:nvSpPr>
        <p:spPr>
          <a:xfrm>
            <a:off x="97347" y="538480"/>
            <a:ext cx="58160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Introduction to Deep Learning</a:t>
            </a:r>
          </a:p>
          <a:p>
            <a:r>
              <a:rPr lang="en-US" sz="5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And Fast.ai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218A3-D666-4682-84BC-DE96359F0724}"/>
              </a:ext>
            </a:extLst>
          </p:cNvPr>
          <p:cNvSpPr txBox="1"/>
          <p:nvPr/>
        </p:nvSpPr>
        <p:spPr>
          <a:xfrm>
            <a:off x="229426" y="4528288"/>
            <a:ext cx="5551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By</a:t>
            </a:r>
          </a:p>
          <a:p>
            <a:r>
              <a:rPr lang="en-US" sz="2400" u="sng" dirty="0">
                <a:solidFill>
                  <a:schemeClr val="bg1"/>
                </a:solidFill>
                <a:latin typeface="Arial Rounded MT Bold" panose="020F07040305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Amandeep Kaur </a:t>
            </a:r>
            <a:endParaRPr lang="en-US" sz="24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sz="2400" u="sng" dirty="0" err="1">
                <a:solidFill>
                  <a:schemeClr val="bg1"/>
                </a:solidFill>
                <a:latin typeface="Arial Rounded MT Bold" panose="020F07040305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Muskan</a:t>
            </a:r>
            <a:r>
              <a:rPr lang="en-US" sz="2400" u="sng" dirty="0">
                <a:solidFill>
                  <a:schemeClr val="bg1"/>
                </a:solidFill>
                <a:latin typeface="Arial Rounded MT Bold" panose="020F07040305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Lalit</a:t>
            </a:r>
            <a:endParaRPr lang="en-US" sz="24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29D730-9C50-4EAC-BCC1-50B271A9BED7}"/>
              </a:ext>
            </a:extLst>
          </p:cNvPr>
          <p:cNvSpPr/>
          <p:nvPr/>
        </p:nvSpPr>
        <p:spPr>
          <a:xfrm>
            <a:off x="9245600" y="0"/>
            <a:ext cx="2946400" cy="53848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#HourOfCode 2020</a:t>
            </a:r>
          </a:p>
        </p:txBody>
      </p:sp>
      <p:pic>
        <p:nvPicPr>
          <p:cNvPr id="1026" name="Picture 2" descr="ACM-IGDTUW · GitHub">
            <a:extLst>
              <a:ext uri="{FF2B5EF4-FFF2-40B4-BE49-F238E27FC236}">
                <a16:creationId xmlns:a16="http://schemas.microsoft.com/office/drawing/2014/main" id="{D92B41AF-0B77-4EB4-98B1-ECFAF859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480"/>
            <a:ext cx="1107440" cy="110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69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ACAF7-6507-4E8B-8E80-96B96B46A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ooper Black" panose="0208090404030B020404" pitchFamily="18" charset="0"/>
              </a:rPr>
              <a:t>DL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5764A-863F-403D-9598-A8A3F2896EEC}"/>
              </a:ext>
            </a:extLst>
          </p:cNvPr>
          <p:cNvSpPr txBox="1"/>
          <p:nvPr/>
        </p:nvSpPr>
        <p:spPr>
          <a:xfrm>
            <a:off x="577529" y="1229360"/>
            <a:ext cx="11297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111111"/>
                </a:solidFill>
                <a:effectLst/>
                <a:latin typeface="Constantia" panose="02030602050306030303" pitchFamily="18" charset="0"/>
              </a:rPr>
              <a:t>Deep learning is an AI function that mimics the workings of the human brain in processing data for use in detecting objects, recognizing speech, translating languages, and making decisions.</a:t>
            </a:r>
          </a:p>
        </p:txBody>
      </p:sp>
      <p:pic>
        <p:nvPicPr>
          <p:cNvPr id="3074" name="Picture 2" descr="News Feature: What are the limits of deep learning? | PNAS">
            <a:extLst>
              <a:ext uri="{FF2B5EF4-FFF2-40B4-BE49-F238E27FC236}">
                <a16:creationId xmlns:a16="http://schemas.microsoft.com/office/drawing/2014/main" id="{45803402-4A1D-46AD-B6E5-583DA82E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3030121"/>
            <a:ext cx="5232400" cy="2845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6" name="Picture 4" descr="Deep learning' — the hot topic in AI | Financial Times">
            <a:extLst>
              <a:ext uri="{FF2B5EF4-FFF2-40B4-BE49-F238E27FC236}">
                <a16:creationId xmlns:a16="http://schemas.microsoft.com/office/drawing/2014/main" id="{0D2AADAF-953F-4CF0-8799-F9E5870BD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932" y="3014881"/>
            <a:ext cx="5020948" cy="2826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89972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69992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Cooper Black" panose="0208090404030B020404" pitchFamily="18" charset="0"/>
                <a:cs typeface="Calibri" panose="020F0502020204030204" pitchFamily="34" charset="0"/>
              </a:rPr>
              <a:t>History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4FE6214-FF6D-45AB-B5A6-A4AAAF04123D}"/>
              </a:ext>
            </a:extLst>
          </p:cNvPr>
          <p:cNvGrpSpPr/>
          <p:nvPr/>
        </p:nvGrpSpPr>
        <p:grpSpPr>
          <a:xfrm>
            <a:off x="2082300" y="1196037"/>
            <a:ext cx="2305884" cy="2290709"/>
            <a:chOff x="1331640" y="1123880"/>
            <a:chExt cx="1970083" cy="229070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8134E8C-4303-4D21-9C92-A0DE4760FB14}"/>
                </a:ext>
              </a:extLst>
            </p:cNvPr>
            <p:cNvSpPr txBox="1"/>
            <p:nvPr/>
          </p:nvSpPr>
          <p:spPr>
            <a:xfrm>
              <a:off x="1471043" y="1123880"/>
              <a:ext cx="18306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500" b="1" dirty="0">
                <a:solidFill>
                  <a:schemeClr val="accent6"/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74099A2-4E82-4F94-8863-2DC4E68DE5A4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i="0" dirty="0">
                  <a:solidFill>
                    <a:srgbClr val="6C6C6C"/>
                  </a:solidFill>
                  <a:effectLst/>
                  <a:latin typeface="Constantia" panose="02030602050306030303" pitchFamily="18" charset="0"/>
                </a:rPr>
                <a:t>Warren McCulloch and Walter Pitts created a computational model for neural networks using mathematics and algorithms.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</p:grpSp>
      <p:sp>
        <p:nvSpPr>
          <p:cNvPr id="60" name="Right Triangle 10">
            <a:extLst>
              <a:ext uri="{FF2B5EF4-FFF2-40B4-BE49-F238E27FC236}">
                <a16:creationId xmlns:a16="http://schemas.microsoft.com/office/drawing/2014/main" id="{4159BB5E-A78C-4113-9B5A-D5116BFF2E8F}"/>
              </a:ext>
            </a:extLst>
          </p:cNvPr>
          <p:cNvSpPr/>
          <p:nvPr/>
        </p:nvSpPr>
        <p:spPr>
          <a:xfrm rot="13436248">
            <a:off x="9596607" y="3091587"/>
            <a:ext cx="1417324" cy="1364036"/>
          </a:xfrm>
          <a:custGeom>
            <a:avLst/>
            <a:gdLst/>
            <a:ahLst/>
            <a:cxnLst/>
            <a:rect l="l" t="t" r="r" b="b"/>
            <a:pathLst>
              <a:path w="1416297" h="1353657">
                <a:moveTo>
                  <a:pt x="1416297" y="338657"/>
                </a:moveTo>
                <a:lnTo>
                  <a:pt x="342330" y="1353657"/>
                </a:lnTo>
                <a:lnTo>
                  <a:pt x="340597" y="1352019"/>
                </a:lnTo>
                <a:lnTo>
                  <a:pt x="1" y="1352019"/>
                </a:lnTo>
                <a:lnTo>
                  <a:pt x="0" y="1030124"/>
                </a:lnTo>
                <a:lnTo>
                  <a:pt x="2" y="1030125"/>
                </a:lnTo>
                <a:lnTo>
                  <a:pt x="108997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latin typeface="Constantia" panose="02030602050306030303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2083A12-CB6D-4A58-BC61-259FC3954B17}"/>
              </a:ext>
            </a:extLst>
          </p:cNvPr>
          <p:cNvSpPr/>
          <p:nvPr/>
        </p:nvSpPr>
        <p:spPr>
          <a:xfrm>
            <a:off x="888024" y="3532211"/>
            <a:ext cx="1728000" cy="470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accent6"/>
              </a:solidFill>
              <a:latin typeface="Constantia" panose="02030602050306030303" pitchFamily="18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8A024-9C25-468A-B6D5-51E9688FF80E}"/>
              </a:ext>
            </a:extLst>
          </p:cNvPr>
          <p:cNvSpPr/>
          <p:nvPr/>
        </p:nvSpPr>
        <p:spPr>
          <a:xfrm>
            <a:off x="2627977" y="3532211"/>
            <a:ext cx="1728000" cy="4706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latin typeface="Constantia" panose="02030602050306030303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5F551B3-AB5C-4330-A426-EA084A481E45}"/>
              </a:ext>
            </a:extLst>
          </p:cNvPr>
          <p:cNvSpPr/>
          <p:nvPr/>
        </p:nvSpPr>
        <p:spPr>
          <a:xfrm>
            <a:off x="4359138" y="3532211"/>
            <a:ext cx="1728000" cy="4706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latin typeface="Constantia" panose="02030602050306030303" pitchFamily="18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ABB919A-0A61-45AD-90BB-9C38B83844DE}"/>
              </a:ext>
            </a:extLst>
          </p:cNvPr>
          <p:cNvSpPr/>
          <p:nvPr/>
        </p:nvSpPr>
        <p:spPr>
          <a:xfrm>
            <a:off x="6091032" y="3532211"/>
            <a:ext cx="1728000" cy="4706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latin typeface="Constantia" panose="02030602050306030303" pitchFamily="18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7822926" y="3532211"/>
            <a:ext cx="1728000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latin typeface="Constantia" panose="02030602050306030303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214104" y="3575772"/>
            <a:ext cx="118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onstantia" panose="02030602050306030303" pitchFamily="18" charset="0"/>
                <a:cs typeface="Arial" pitchFamily="34" charset="0"/>
              </a:rPr>
              <a:t>1943</a:t>
            </a:r>
            <a:endParaRPr lang="ko-KR" altLang="en-US" sz="2400" b="1" dirty="0">
              <a:solidFill>
                <a:schemeClr val="bg1"/>
              </a:solidFill>
              <a:latin typeface="Constantia" panose="02030602050306030303" pitchFamily="18" charset="0"/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E1BE36-1AE4-4EDA-8A43-B80699E94800}"/>
              </a:ext>
            </a:extLst>
          </p:cNvPr>
          <p:cNvSpPr txBox="1"/>
          <p:nvPr/>
        </p:nvSpPr>
        <p:spPr>
          <a:xfrm>
            <a:off x="2911531" y="3585440"/>
            <a:ext cx="118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onstantia" panose="02030602050306030303" pitchFamily="18" charset="0"/>
                <a:cs typeface="Arial" pitchFamily="34" charset="0"/>
              </a:rPr>
              <a:t>1958</a:t>
            </a:r>
            <a:endParaRPr lang="ko-KR" altLang="en-US" sz="2400" b="1" dirty="0">
              <a:solidFill>
                <a:schemeClr val="bg1"/>
              </a:solidFill>
              <a:latin typeface="Constantia" panose="02030602050306030303" pitchFamily="18" charset="0"/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4638662" y="3585440"/>
            <a:ext cx="118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onstantia" panose="02030602050306030303" pitchFamily="18" charset="0"/>
                <a:cs typeface="Arial" pitchFamily="34" charset="0"/>
              </a:rPr>
              <a:t>2006</a:t>
            </a:r>
            <a:endParaRPr lang="ko-KR" altLang="en-US" sz="2400" b="1" dirty="0">
              <a:solidFill>
                <a:schemeClr val="bg1"/>
              </a:solidFill>
              <a:latin typeface="Constantia" panose="02030602050306030303" pitchFamily="18" charset="0"/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7B7808-FD4F-40D8-9A92-A6EA5D2EBF64}"/>
              </a:ext>
            </a:extLst>
          </p:cNvPr>
          <p:cNvSpPr txBox="1"/>
          <p:nvPr/>
        </p:nvSpPr>
        <p:spPr>
          <a:xfrm>
            <a:off x="6365794" y="3585440"/>
            <a:ext cx="118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onstantia" panose="02030602050306030303" pitchFamily="18" charset="0"/>
                <a:cs typeface="Arial" pitchFamily="34" charset="0"/>
              </a:rPr>
              <a:t>2012</a:t>
            </a:r>
            <a:endParaRPr lang="ko-KR" altLang="en-US" sz="2400" b="1" dirty="0">
              <a:solidFill>
                <a:schemeClr val="bg1"/>
              </a:solidFill>
              <a:latin typeface="Constantia" panose="02030602050306030303" pitchFamily="18" charset="0"/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70C5F3-ACEA-4153-BEB5-2DC037D10E03}"/>
              </a:ext>
            </a:extLst>
          </p:cNvPr>
          <p:cNvSpPr txBox="1"/>
          <p:nvPr/>
        </p:nvSpPr>
        <p:spPr>
          <a:xfrm>
            <a:off x="8092926" y="3585440"/>
            <a:ext cx="118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onstantia" panose="02030602050306030303" pitchFamily="18" charset="0"/>
                <a:cs typeface="Arial" pitchFamily="34" charset="0"/>
              </a:rPr>
              <a:t>2014</a:t>
            </a:r>
            <a:endParaRPr lang="ko-KR" altLang="en-US" sz="2400" b="1" dirty="0">
              <a:solidFill>
                <a:schemeClr val="bg1"/>
              </a:solidFill>
              <a:latin typeface="Constantia" panose="02030602050306030303" pitchFamily="18" charset="0"/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B322B7-CA7D-44BD-8873-95DC32A81AB4}"/>
              </a:ext>
            </a:extLst>
          </p:cNvPr>
          <p:cNvSpPr txBox="1"/>
          <p:nvPr/>
        </p:nvSpPr>
        <p:spPr>
          <a:xfrm>
            <a:off x="9701225" y="3585440"/>
            <a:ext cx="118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onstantia" panose="02030602050306030303" pitchFamily="18" charset="0"/>
                <a:cs typeface="Arial" pitchFamily="34" charset="0"/>
              </a:rPr>
              <a:t>2020</a:t>
            </a:r>
            <a:endParaRPr lang="ko-KR" altLang="en-US" sz="2400" b="1" dirty="0">
              <a:solidFill>
                <a:schemeClr val="bg1"/>
              </a:solidFill>
              <a:latin typeface="Constantia" panose="02030602050306030303" pitchFamily="18" charset="0"/>
              <a:cs typeface="Arial" pitchFamily="34" charset="0"/>
            </a:endParaRPr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13CB475A-3318-46B8-8071-BC6C45C6B38F}"/>
              </a:ext>
            </a:extLst>
          </p:cNvPr>
          <p:cNvSpPr/>
          <p:nvPr/>
        </p:nvSpPr>
        <p:spPr>
          <a:xfrm>
            <a:off x="1672509" y="3321159"/>
            <a:ext cx="180000" cy="21600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accent6"/>
              </a:solidFill>
              <a:latin typeface="Constantia" panose="02030602050306030303" pitchFamily="18" charset="0"/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3B98A398-D5F0-48ED-B381-5741B8FE328B}"/>
              </a:ext>
            </a:extLst>
          </p:cNvPr>
          <p:cNvSpPr/>
          <p:nvPr/>
        </p:nvSpPr>
        <p:spPr>
          <a:xfrm>
            <a:off x="5133138" y="3321159"/>
            <a:ext cx="180000" cy="2160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latin typeface="Constantia" panose="02030602050306030303" pitchFamily="18" charset="0"/>
            </a:endParaRPr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CC1C4E75-1493-431C-AD3F-2F5E227FD8F0}"/>
              </a:ext>
            </a:extLst>
          </p:cNvPr>
          <p:cNvSpPr/>
          <p:nvPr/>
        </p:nvSpPr>
        <p:spPr>
          <a:xfrm>
            <a:off x="8596926" y="3321159"/>
            <a:ext cx="180000" cy="2160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latin typeface="Constantia" panose="02030602050306030303" pitchFamily="18" charset="0"/>
            </a:endParaRP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1A5B92C0-C9D4-4D69-9E80-0D6BFB2FFE8A}"/>
              </a:ext>
            </a:extLst>
          </p:cNvPr>
          <p:cNvSpPr/>
          <p:nvPr/>
        </p:nvSpPr>
        <p:spPr>
          <a:xfrm rot="10800000">
            <a:off x="3401978" y="4000059"/>
            <a:ext cx="180000" cy="216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latin typeface="Constantia" panose="02030602050306030303" pitchFamily="18" charset="0"/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545B327E-0AF0-4599-92D9-2826FD1A64FE}"/>
              </a:ext>
            </a:extLst>
          </p:cNvPr>
          <p:cNvSpPr/>
          <p:nvPr/>
        </p:nvSpPr>
        <p:spPr>
          <a:xfrm rot="10800000">
            <a:off x="6865033" y="4000059"/>
            <a:ext cx="180000" cy="2160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latin typeface="Constantia" panose="02030602050306030303" pitchFamily="18" charset="0"/>
            </a:endParaRP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FF632457-BFA9-4335-881A-1AB0F53195FB}"/>
              </a:ext>
            </a:extLst>
          </p:cNvPr>
          <p:cNvSpPr/>
          <p:nvPr/>
        </p:nvSpPr>
        <p:spPr>
          <a:xfrm rot="10800000">
            <a:off x="10249051" y="4000059"/>
            <a:ext cx="180000" cy="21600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latin typeface="Constantia" panose="02030602050306030303" pitchFamily="18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1A1A367-463E-4F0A-B68E-7D595D6D8E42}"/>
              </a:ext>
            </a:extLst>
          </p:cNvPr>
          <p:cNvGrpSpPr/>
          <p:nvPr/>
        </p:nvGrpSpPr>
        <p:grpSpPr>
          <a:xfrm>
            <a:off x="5489195" y="249730"/>
            <a:ext cx="4782057" cy="3335710"/>
            <a:chOff x="1161839" y="-568086"/>
            <a:chExt cx="4782057" cy="333571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13696AB-3E2F-41EF-A4D9-FBF038544D83}"/>
                </a:ext>
              </a:extLst>
            </p:cNvPr>
            <p:cNvSpPr txBox="1"/>
            <p:nvPr/>
          </p:nvSpPr>
          <p:spPr>
            <a:xfrm>
              <a:off x="3509966" y="-568086"/>
              <a:ext cx="24339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500" b="1" dirty="0">
                <a:solidFill>
                  <a:schemeClr val="accent2"/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625B750-34BE-41D3-93AF-BCA2E48BC4A7}"/>
                </a:ext>
              </a:extLst>
            </p:cNvPr>
            <p:cNvSpPr txBox="1"/>
            <p:nvPr/>
          </p:nvSpPr>
          <p:spPr>
            <a:xfrm>
              <a:off x="1161839" y="597799"/>
              <a:ext cx="2590606" cy="216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i="0" dirty="0">
                  <a:effectLst/>
                  <a:latin typeface="Constantia" panose="02030602050306030303" pitchFamily="18" charset="0"/>
                </a:rPr>
                <a:t>Deep Learning gained popularity following the publication of a paper by Geoffrey Hinton and Ruslan </a:t>
              </a:r>
              <a:r>
                <a:rPr lang="en-US" sz="1500" b="1" i="0" dirty="0" err="1">
                  <a:effectLst/>
                  <a:latin typeface="Constantia" panose="02030602050306030303" pitchFamily="18" charset="0"/>
                </a:rPr>
                <a:t>Salakhutdinov</a:t>
              </a:r>
              <a:r>
                <a:rPr lang="en-US" sz="1500" b="1" i="0" dirty="0">
                  <a:effectLst/>
                  <a:latin typeface="Constantia" panose="02030602050306030303" pitchFamily="18" charset="0"/>
                </a:rPr>
                <a:t> that showed how a neural network with many layers could be trained one layer at a time.</a:t>
              </a:r>
              <a:endParaRPr lang="ko-KR" altLang="en-US" sz="1500" b="1" dirty="0">
                <a:latin typeface="Constantia" panose="02030602050306030303" pitchFamily="18" charset="0"/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27911AE-B2E3-42CB-A2D0-7E9BCE0B48D1}"/>
              </a:ext>
            </a:extLst>
          </p:cNvPr>
          <p:cNvGrpSpPr/>
          <p:nvPr/>
        </p:nvGrpSpPr>
        <p:grpSpPr>
          <a:xfrm>
            <a:off x="8855867" y="1282579"/>
            <a:ext cx="2590605" cy="1968417"/>
            <a:chOff x="1360084" y="1196504"/>
            <a:chExt cx="2590605" cy="196841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D3FA756-5613-41B0-AA38-DE134BC1B842}"/>
                </a:ext>
              </a:extLst>
            </p:cNvPr>
            <p:cNvSpPr txBox="1"/>
            <p:nvPr/>
          </p:nvSpPr>
          <p:spPr>
            <a:xfrm>
              <a:off x="1406527" y="1196504"/>
              <a:ext cx="18306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accent4"/>
                  </a:solidFill>
                  <a:latin typeface="Constantia" panose="02030602050306030303" pitchFamily="18" charset="0"/>
                  <a:cs typeface="Arial" pitchFamily="34" charset="0"/>
                </a:rPr>
                <a:t>Read </a:t>
              </a:r>
              <a:r>
                <a:rPr lang="en-US" altLang="ko-KR" sz="1500" b="1" dirty="0">
                  <a:solidFill>
                    <a:schemeClr val="accent4"/>
                  </a:solidFill>
                  <a:latin typeface="Constantia" panose="02030602050306030303" pitchFamily="18" charset="0"/>
                  <a:cs typeface="Arial" pitchFamily="34" charset="0"/>
                  <a:hlinkClick r:id="rId2" action="ppaction://hlinkfile"/>
                </a:rPr>
                <a:t>Here</a:t>
              </a:r>
              <a:endParaRPr lang="ko-KR" altLang="en-US" sz="1500" b="1" dirty="0">
                <a:solidFill>
                  <a:schemeClr val="accent4"/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292BC80-3E3F-4CDE-88F4-6FBC38C66A7E}"/>
                </a:ext>
              </a:extLst>
            </p:cNvPr>
            <p:cNvSpPr txBox="1"/>
            <p:nvPr/>
          </p:nvSpPr>
          <p:spPr>
            <a:xfrm>
              <a:off x="1360084" y="1456761"/>
              <a:ext cx="2590605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i="0" dirty="0">
                  <a:solidFill>
                    <a:srgbClr val="6C6C6C"/>
                  </a:solidFill>
                  <a:effectLst/>
                  <a:latin typeface="Constantia" panose="02030602050306030303" pitchFamily="18" charset="0"/>
                </a:rPr>
                <a:t>Google DeepMind's algorithm, AlphaGo, mastered the complicated board game Go, beating professional player Lee Sedol at a tournament in Seoul.</a:t>
              </a:r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tantia" panose="02030602050306030303" pitchFamily="18" charset="0"/>
                  <a:cs typeface="Arial" pitchFamily="34" charset="0"/>
                </a:rPr>
                <a:t>.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794BEC30-6E54-49AD-ADAB-90466BA58952}"/>
              </a:ext>
            </a:extLst>
          </p:cNvPr>
          <p:cNvSpPr txBox="1"/>
          <p:nvPr/>
        </p:nvSpPr>
        <p:spPr>
          <a:xfrm>
            <a:off x="610695" y="4499393"/>
            <a:ext cx="2555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b="1" i="0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American psychologist, proposed the classical perception model, the mighty </a:t>
            </a:r>
            <a:r>
              <a:rPr lang="en-US" sz="1500" b="1" i="1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artificial neuron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cs typeface="Arial" pitchFamily="34" charset="0"/>
              </a:rPr>
              <a:t>.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Constantia" panose="02030602050306030303" pitchFamily="18" charset="0"/>
              <a:cs typeface="Arial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E22CCAE-F3B3-45C0-AECF-5D98011A31C3}"/>
              </a:ext>
            </a:extLst>
          </p:cNvPr>
          <p:cNvSpPr txBox="1"/>
          <p:nvPr/>
        </p:nvSpPr>
        <p:spPr>
          <a:xfrm>
            <a:off x="4099531" y="4493921"/>
            <a:ext cx="255526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b="1" i="0" dirty="0">
                <a:solidFill>
                  <a:srgbClr val="6C6C6C"/>
                </a:solidFill>
                <a:effectLst/>
                <a:latin typeface="Constantia" panose="02030602050306030303" pitchFamily="18" charset="0"/>
              </a:rPr>
              <a:t>Google made a huge impression on deep learning when its algorithm revealed the ability to recognize cats.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cs typeface="Arial" pitchFamily="34" charset="0"/>
              </a:rPr>
              <a:t>.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Constantia" panose="02030602050306030303" pitchFamily="18" charset="0"/>
              <a:cs typeface="Arial" pitchFamily="34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FBC6CBD-9ABC-414D-8B29-FBE3FEF9DC57}"/>
              </a:ext>
            </a:extLst>
          </p:cNvPr>
          <p:cNvGrpSpPr/>
          <p:nvPr/>
        </p:nvGrpSpPr>
        <p:grpSpPr>
          <a:xfrm>
            <a:off x="7199604" y="4313577"/>
            <a:ext cx="3023638" cy="3351628"/>
            <a:chOff x="1331640" y="1217123"/>
            <a:chExt cx="1877109" cy="3351628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69FDB80-6030-4501-82B2-2E214F8F104C}"/>
                </a:ext>
              </a:extLst>
            </p:cNvPr>
            <p:cNvSpPr txBox="1"/>
            <p:nvPr/>
          </p:nvSpPr>
          <p:spPr>
            <a:xfrm>
              <a:off x="1378069" y="1217123"/>
              <a:ext cx="18306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500" b="1" dirty="0">
                  <a:solidFill>
                    <a:schemeClr val="accent5"/>
                  </a:solidFill>
                  <a:latin typeface="Constantia" panose="02030602050306030303" pitchFamily="18" charset="0"/>
                  <a:cs typeface="Arial" pitchFamily="34" charset="0"/>
                </a:rPr>
                <a:t>Read </a:t>
              </a:r>
              <a:r>
                <a:rPr lang="en-US" altLang="ko-KR" sz="1500" b="1" dirty="0">
                  <a:solidFill>
                    <a:schemeClr val="accent5"/>
                  </a:solidFill>
                  <a:latin typeface="Constantia" panose="02030602050306030303" pitchFamily="18" charset="0"/>
                  <a:cs typeface="Arial" pitchFamily="34" charset="0"/>
                  <a:hlinkClick r:id="rId3"/>
                </a:rPr>
                <a:t>Here</a:t>
              </a:r>
              <a:endParaRPr lang="ko-KR" altLang="en-US" sz="1500" b="1" dirty="0">
                <a:solidFill>
                  <a:schemeClr val="accent5"/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171554F-75AC-44AB-867A-CE65FD2E71B8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3093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b="1" i="0" dirty="0">
                  <a:effectLst/>
                  <a:latin typeface="Constantia" panose="02030602050306030303" pitchFamily="18" charset="0"/>
                </a:rPr>
                <a:t>The 3D models of proteins that </a:t>
              </a:r>
              <a:r>
                <a:rPr lang="en-US" sz="1500" b="1" i="0" dirty="0" err="1">
                  <a:effectLst/>
                  <a:latin typeface="Constantia" panose="02030602050306030303" pitchFamily="18" charset="0"/>
                </a:rPr>
                <a:t>AlphaFold</a:t>
              </a:r>
              <a:r>
                <a:rPr lang="en-US" sz="1500" b="1" i="0" dirty="0">
                  <a:effectLst/>
                  <a:latin typeface="Constantia" panose="02030602050306030303" pitchFamily="18" charset="0"/>
                </a:rPr>
                <a:t> generates are far more accurate than any that have come before - marking significant progress on one of the core challenges in biology.</a:t>
              </a:r>
              <a:r>
                <a:rPr lang="en-US" altLang="ko-KR" sz="1500" b="1" dirty="0">
                  <a:latin typeface="Constantia" panose="02030602050306030303" pitchFamily="18" charset="0"/>
                  <a:cs typeface="Arial" pitchFamily="34" charset="0"/>
                </a:rPr>
                <a:t>.</a:t>
              </a:r>
              <a:endParaRPr lang="ko-KR" altLang="en-US" sz="1500" b="1" dirty="0">
                <a:latin typeface="Constantia" panose="02030602050306030303" pitchFamily="18" charset="0"/>
                <a:cs typeface="Arial" pitchFamily="34" charset="0"/>
              </a:endParaRPr>
            </a:p>
          </p:txBody>
        </p:sp>
      </p:grpSp>
      <p:sp>
        <p:nvSpPr>
          <p:cNvPr id="98" name="Rectangle 16">
            <a:extLst>
              <a:ext uri="{FF2B5EF4-FFF2-40B4-BE49-F238E27FC236}">
                <a16:creationId xmlns:a16="http://schemas.microsoft.com/office/drawing/2014/main" id="{F530973C-2E9F-49AE-B46E-C5B1139E205E}"/>
              </a:ext>
            </a:extLst>
          </p:cNvPr>
          <p:cNvSpPr/>
          <p:nvPr/>
        </p:nvSpPr>
        <p:spPr>
          <a:xfrm rot="2700000">
            <a:off x="3280457" y="4452005"/>
            <a:ext cx="564487" cy="95389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500" b="1" dirty="0">
              <a:latin typeface="Constantia" panose="02030602050306030303" pitchFamily="18" charset="0"/>
            </a:endParaRPr>
          </a:p>
        </p:txBody>
      </p:sp>
      <p:sp>
        <p:nvSpPr>
          <p:cNvPr id="99" name="Rectangle 9">
            <a:extLst>
              <a:ext uri="{FF2B5EF4-FFF2-40B4-BE49-F238E27FC236}">
                <a16:creationId xmlns:a16="http://schemas.microsoft.com/office/drawing/2014/main" id="{A241B07F-6C24-4AB0-947B-86EBCB8D3E63}"/>
              </a:ext>
            </a:extLst>
          </p:cNvPr>
          <p:cNvSpPr/>
          <p:nvPr/>
        </p:nvSpPr>
        <p:spPr>
          <a:xfrm>
            <a:off x="1117600" y="1788160"/>
            <a:ext cx="845241" cy="57076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500" b="1" dirty="0">
              <a:latin typeface="Constantia" panose="02030602050306030303" pitchFamily="18" charset="0"/>
            </a:endParaRPr>
          </a:p>
        </p:txBody>
      </p:sp>
      <p:sp>
        <p:nvSpPr>
          <p:cNvPr id="100" name="Rounded Rectangle 5">
            <a:extLst>
              <a:ext uri="{FF2B5EF4-FFF2-40B4-BE49-F238E27FC236}">
                <a16:creationId xmlns:a16="http://schemas.microsoft.com/office/drawing/2014/main" id="{75150AF0-7ED2-428B-982E-9DCAE824BDB0}"/>
              </a:ext>
            </a:extLst>
          </p:cNvPr>
          <p:cNvSpPr/>
          <p:nvPr/>
        </p:nvSpPr>
        <p:spPr>
          <a:xfrm flipH="1">
            <a:off x="4713129" y="1788160"/>
            <a:ext cx="685113" cy="57076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500" b="1" dirty="0">
              <a:latin typeface="Constantia" panose="02030602050306030303" pitchFamily="18" charset="0"/>
            </a:endParaRPr>
          </a:p>
        </p:txBody>
      </p:sp>
      <p:sp>
        <p:nvSpPr>
          <p:cNvPr id="101" name="Freeform 18">
            <a:extLst>
              <a:ext uri="{FF2B5EF4-FFF2-40B4-BE49-F238E27FC236}">
                <a16:creationId xmlns:a16="http://schemas.microsoft.com/office/drawing/2014/main" id="{9DA84AD9-E210-4B05-9E22-C209E0598152}"/>
              </a:ext>
            </a:extLst>
          </p:cNvPr>
          <p:cNvSpPr/>
          <p:nvPr/>
        </p:nvSpPr>
        <p:spPr>
          <a:xfrm>
            <a:off x="10079145" y="4582298"/>
            <a:ext cx="810080" cy="58671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500" b="1" dirty="0">
              <a:latin typeface="Constantia" panose="02030602050306030303" pitchFamily="18" charset="0"/>
            </a:endParaRPr>
          </a:p>
        </p:txBody>
      </p:sp>
      <p:sp>
        <p:nvSpPr>
          <p:cNvPr id="102" name="Oval 7">
            <a:extLst>
              <a:ext uri="{FF2B5EF4-FFF2-40B4-BE49-F238E27FC236}">
                <a16:creationId xmlns:a16="http://schemas.microsoft.com/office/drawing/2014/main" id="{B4B6F3BD-1F18-47C2-A276-874839D1B72B}"/>
              </a:ext>
            </a:extLst>
          </p:cNvPr>
          <p:cNvSpPr/>
          <p:nvPr/>
        </p:nvSpPr>
        <p:spPr>
          <a:xfrm>
            <a:off x="6624511" y="4662875"/>
            <a:ext cx="575091" cy="50614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500" b="1" dirty="0">
              <a:latin typeface="Constantia" panose="02030602050306030303" pitchFamily="18" charset="0"/>
            </a:endParaRPr>
          </a:p>
        </p:txBody>
      </p:sp>
      <p:sp>
        <p:nvSpPr>
          <p:cNvPr id="103" name="Rounded Rectangle 7">
            <a:extLst>
              <a:ext uri="{FF2B5EF4-FFF2-40B4-BE49-F238E27FC236}">
                <a16:creationId xmlns:a16="http://schemas.microsoft.com/office/drawing/2014/main" id="{40D81115-0526-4B30-B7BB-B422C9668F55}"/>
              </a:ext>
            </a:extLst>
          </p:cNvPr>
          <p:cNvSpPr/>
          <p:nvPr/>
        </p:nvSpPr>
        <p:spPr>
          <a:xfrm>
            <a:off x="8092926" y="1788160"/>
            <a:ext cx="694489" cy="50525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500" b="1" dirty="0">
              <a:latin typeface="Constantia" panose="02030602050306030303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704067-1798-459B-9059-3EA20CD4FA9E}"/>
              </a:ext>
            </a:extLst>
          </p:cNvPr>
          <p:cNvSpPr txBox="1"/>
          <p:nvPr/>
        </p:nvSpPr>
        <p:spPr>
          <a:xfrm>
            <a:off x="5709172" y="1215888"/>
            <a:ext cx="18306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accent6"/>
                </a:solidFill>
                <a:latin typeface="Constantia" panose="02030602050306030303" pitchFamily="18" charset="0"/>
                <a:cs typeface="Arial" pitchFamily="34" charset="0"/>
              </a:rPr>
              <a:t>Read </a:t>
            </a:r>
            <a:r>
              <a:rPr lang="en-US" altLang="ko-KR" sz="1500" b="1" dirty="0">
                <a:solidFill>
                  <a:schemeClr val="accent6"/>
                </a:solidFill>
                <a:latin typeface="Constantia" panose="02030602050306030303" pitchFamily="18" charset="0"/>
                <a:cs typeface="Arial" pitchFamily="34" charset="0"/>
                <a:hlinkClick r:id="rId4"/>
              </a:rPr>
              <a:t>paper</a:t>
            </a:r>
            <a:r>
              <a:rPr lang="en-US" altLang="ko-KR" sz="1500" b="1" dirty="0">
                <a:solidFill>
                  <a:schemeClr val="accent6"/>
                </a:solidFill>
                <a:latin typeface="Constantia" panose="02030602050306030303" pitchFamily="18" charset="0"/>
                <a:cs typeface="Arial" pitchFamily="34" charset="0"/>
              </a:rPr>
              <a:t> here</a:t>
            </a:r>
            <a:endParaRPr lang="ko-KR" altLang="en-US" sz="1500" b="1" dirty="0">
              <a:solidFill>
                <a:schemeClr val="accent6"/>
              </a:solidFill>
              <a:latin typeface="Constantia" panose="02030602050306030303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7CE82B-C831-40C5-A126-4D8554352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ooper Black" panose="0208090404030B020404" pitchFamily="18" charset="0"/>
              </a:rPr>
              <a:t>Neural?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0A6ACC-FA50-472B-B769-4260A8612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55" y="1493263"/>
            <a:ext cx="3666085" cy="20802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A1633C-E926-4E01-86EB-ABECDB971388}"/>
              </a:ext>
            </a:extLst>
          </p:cNvPr>
          <p:cNvSpPr txBox="1"/>
          <p:nvPr/>
        </p:nvSpPr>
        <p:spPr>
          <a:xfrm>
            <a:off x="1564640" y="4511040"/>
            <a:ext cx="9977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A neuron takes an </a:t>
            </a:r>
            <a:r>
              <a:rPr lang="en-US" b="1" i="0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input signal </a:t>
            </a:r>
            <a:r>
              <a:rPr lang="en-US" b="0" i="0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(dendrite), </a:t>
            </a:r>
            <a:r>
              <a:rPr lang="en-US" b="1" i="0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processes it like the CPU </a:t>
            </a:r>
            <a:r>
              <a:rPr lang="en-US" b="0" i="0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(soma), passes the output through a </a:t>
            </a:r>
            <a:r>
              <a:rPr lang="en-US" b="1" i="0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cable like structure </a:t>
            </a:r>
            <a:r>
              <a:rPr lang="en-US" b="0" i="0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to other connected neurons (axon to synapse to other neuron’s dendrite)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5E6BC-1D00-4AAD-BC77-1F22C3091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761" y="1493264"/>
            <a:ext cx="4762148" cy="20802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1285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D96CE6-8CEE-4862-A2E0-C17838DE7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1045968"/>
            <a:ext cx="11573197" cy="724247"/>
          </a:xfrm>
        </p:spPr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Understanding how neurons work???</a:t>
            </a:r>
          </a:p>
        </p:txBody>
      </p:sp>
      <p:pic>
        <p:nvPicPr>
          <p:cNvPr id="1026" name="Picture 2" descr="Albert Einstein Insanity Is Doing the Same Thing Over and Over Again and  Expecting Different Results Machine Learning but It Sounds Cool | Albert  Einstein Meme on ME.ME">
            <a:extLst>
              <a:ext uri="{FF2B5EF4-FFF2-40B4-BE49-F238E27FC236}">
                <a16:creationId xmlns:a16="http://schemas.microsoft.com/office/drawing/2014/main" id="{B6F75EDC-ECA9-438A-9CC1-01F38DA5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60303"/>
            <a:ext cx="3422323" cy="3189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D91920-978B-47AD-AA98-98C1F61DD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005" y="2487473"/>
            <a:ext cx="8397995" cy="273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39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D49D3B-6D46-4F49-9B65-7814459A49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4649" y="5255093"/>
            <a:ext cx="11573197" cy="724247"/>
          </a:xfrm>
        </p:spPr>
        <p:txBody>
          <a:bodyPr/>
          <a:lstStyle/>
          <a:p>
            <a:endParaRPr lang="en-US" sz="2400" b="0" i="0" dirty="0">
              <a:solidFill>
                <a:srgbClr val="292929"/>
              </a:solidFill>
              <a:effectLst/>
            </a:endParaRPr>
          </a:p>
          <a:p>
            <a:endParaRPr lang="en-US" sz="2400" dirty="0">
              <a:solidFill>
                <a:srgbClr val="292929"/>
              </a:solidFill>
            </a:endParaRPr>
          </a:p>
          <a:p>
            <a:endParaRPr lang="en-US" sz="2400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2F9CF4-19F9-47F5-9F57-5E40B1ED3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"/>
          <a:stretch/>
        </p:blipFill>
        <p:spPr>
          <a:xfrm>
            <a:off x="4008099" y="1997330"/>
            <a:ext cx="7789252" cy="2863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 descr="Albert Einstein Insanity Is Doing the Same Thing Over and Over Again and  Expecting Different Results Machine Learning but It Sounds Cool | Albert  Einstein Meme on ME.ME">
            <a:extLst>
              <a:ext uri="{FF2B5EF4-FFF2-40B4-BE49-F238E27FC236}">
                <a16:creationId xmlns:a16="http://schemas.microsoft.com/office/drawing/2014/main" id="{043119E3-348C-4EFA-953F-DC0DD9F06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49" y="1834197"/>
            <a:ext cx="3422323" cy="3189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A8B38-A31D-4E2E-B7CA-08C59B0D4BF7}"/>
              </a:ext>
            </a:extLst>
          </p:cNvPr>
          <p:cNvSpPr txBox="1"/>
          <p:nvPr/>
        </p:nvSpPr>
        <p:spPr>
          <a:xfrm>
            <a:off x="2721935" y="584791"/>
            <a:ext cx="7336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ooper Black" panose="0208090404030B020404" pitchFamily="18" charset="0"/>
              </a:rPr>
              <a:t>In Reality…….</a:t>
            </a:r>
          </a:p>
        </p:txBody>
      </p:sp>
    </p:spTree>
    <p:extLst>
      <p:ext uri="{BB962C8B-B14F-4D97-AF65-F5344CB8AC3E}">
        <p14:creationId xmlns:p14="http://schemas.microsoft.com/office/powerpoint/2010/main" val="657274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A9AEB3-DEAE-4F37-B76B-8A12046F8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963314"/>
            <a:ext cx="11573197" cy="724247"/>
          </a:xfrm>
        </p:spPr>
        <p:txBody>
          <a:bodyPr/>
          <a:lstStyle/>
          <a:p>
            <a:endParaRPr lang="en-US" sz="1800" b="0" i="0" dirty="0">
              <a:solidFill>
                <a:srgbClr val="292929"/>
              </a:solidFill>
              <a:effectLst/>
            </a:endParaRPr>
          </a:p>
          <a:p>
            <a:endParaRPr lang="en-US" sz="1800" dirty="0">
              <a:solidFill>
                <a:srgbClr val="292929"/>
              </a:solidFill>
            </a:endParaRPr>
          </a:p>
          <a:p>
            <a:endParaRPr lang="en-US" sz="1800" b="0" i="0" dirty="0">
              <a:solidFill>
                <a:srgbClr val="292929"/>
              </a:solidFill>
              <a:effectLst/>
            </a:endParaRPr>
          </a:p>
          <a:p>
            <a:r>
              <a:rPr lang="en-US" sz="1800" b="0" i="0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The sense organs pass the information to the first/lowest layer of neurons to process it. And the output of the processes is passed on to the next layers in a hierarchical manner, some of the neurons will fire and some won’t and this process goes on until it results in a final response</a:t>
            </a:r>
            <a:endParaRPr lang="en-US" sz="3600" dirty="0">
              <a:latin typeface="Constantia" panose="02030602050306030303" pitchFamily="18" charset="0"/>
            </a:endParaRPr>
          </a:p>
        </p:txBody>
      </p:sp>
      <p:pic>
        <p:nvPicPr>
          <p:cNvPr id="3" name="Picture 2" descr="Albert Einstein Insanity Is Doing the Same Thing Over and Over Again and  Expecting Different Results Machine Learning but It Sounds Cool | Albert  Einstein Meme on ME.ME">
            <a:extLst>
              <a:ext uri="{FF2B5EF4-FFF2-40B4-BE49-F238E27FC236}">
                <a16:creationId xmlns:a16="http://schemas.microsoft.com/office/drawing/2014/main" id="{E717EDFE-4C14-498C-ABB2-A8E345C08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021044"/>
            <a:ext cx="3422323" cy="3189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AB4776-3F52-4480-B652-B22E2886A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"/>
          <a:stretch/>
        </p:blipFill>
        <p:spPr>
          <a:xfrm>
            <a:off x="3852706" y="2122476"/>
            <a:ext cx="8079638" cy="2986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DE17BB-B6AD-4297-BB5D-F0AF493C4F36}"/>
              </a:ext>
            </a:extLst>
          </p:cNvPr>
          <p:cNvSpPr txBox="1"/>
          <p:nvPr/>
        </p:nvSpPr>
        <p:spPr>
          <a:xfrm>
            <a:off x="1403498" y="680484"/>
            <a:ext cx="9069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ooper Black" panose="0208090404030B020404" pitchFamily="18" charset="0"/>
              </a:rPr>
              <a:t>Simply put…</a:t>
            </a:r>
          </a:p>
        </p:txBody>
      </p:sp>
    </p:spTree>
    <p:extLst>
      <p:ext uri="{BB962C8B-B14F-4D97-AF65-F5344CB8AC3E}">
        <p14:creationId xmlns:p14="http://schemas.microsoft.com/office/powerpoint/2010/main" val="1844262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0D9C79-2056-4595-8222-013F43EB3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Artificial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59A57-23B4-4706-BF34-855E0FC96590}"/>
              </a:ext>
            </a:extLst>
          </p:cNvPr>
          <p:cNvSpPr txBox="1"/>
          <p:nvPr/>
        </p:nvSpPr>
        <p:spPr>
          <a:xfrm>
            <a:off x="477520" y="1698962"/>
            <a:ext cx="10617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rabicPeriod"/>
            </a:pPr>
            <a:r>
              <a:rPr lang="en-US" sz="1800" b="0" i="0" dirty="0">
                <a:effectLst/>
                <a:latin typeface="Constantia" panose="02030602050306030303" pitchFamily="18" charset="0"/>
              </a:rPr>
              <a:t>Collection of connected units called artificial neurons (analogous to axons in a biological brain)</a:t>
            </a:r>
            <a:br>
              <a:rPr lang="en-US" sz="1800" b="0" i="0" dirty="0">
                <a:effectLst/>
                <a:latin typeface="Constantia" panose="02030602050306030303" pitchFamily="18" charset="0"/>
              </a:rPr>
            </a:br>
            <a:r>
              <a:rPr lang="en-US" sz="1800" b="0" i="0" dirty="0">
                <a:effectLst/>
                <a:latin typeface="Constantia" panose="02030602050306030303" pitchFamily="18" charset="0"/>
              </a:rPr>
              <a:t>Organized in layers of signaling cascades</a:t>
            </a:r>
            <a:br>
              <a:rPr lang="en-US" sz="1800" b="0" i="0" dirty="0">
                <a:effectLst/>
                <a:latin typeface="Constantia" panose="02030602050306030303" pitchFamily="18" charset="0"/>
              </a:rPr>
            </a:br>
            <a:r>
              <a:rPr lang="en-US" sz="1800" b="0" i="0" dirty="0">
                <a:effectLst/>
                <a:latin typeface="Constantia" panose="02030602050306030303" pitchFamily="18" charset="0"/>
              </a:rPr>
              <a:t>Each neuron transmits a signal to another neuron</a:t>
            </a:r>
            <a:br>
              <a:rPr lang="en-US" sz="1800" b="0" i="0" dirty="0">
                <a:effectLst/>
                <a:latin typeface="Constantia" panose="02030602050306030303" pitchFamily="18" charset="0"/>
              </a:rPr>
            </a:br>
            <a:r>
              <a:rPr lang="en-US" sz="1800" b="0" i="0" dirty="0">
                <a:effectLst/>
                <a:latin typeface="Constantia" panose="02030602050306030303" pitchFamily="18" charset="0"/>
              </a:rPr>
              <a:t>Neurons may have state</a:t>
            </a:r>
            <a:endParaRPr lang="en-US" dirty="0">
              <a:latin typeface="Constantia" panose="0203060205030603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0" i="0" dirty="0">
                <a:effectLst/>
                <a:latin typeface="Constantia" panose="02030602050306030303" pitchFamily="18" charset="0"/>
              </a:rPr>
              <a:t>       Represented by a number between 0 and 1</a:t>
            </a:r>
            <a:br>
              <a:rPr lang="en-US" sz="1800" b="0" i="0" dirty="0">
                <a:effectLst/>
                <a:latin typeface="Constantia" panose="02030602050306030303" pitchFamily="18" charset="0"/>
              </a:rPr>
            </a:br>
            <a:r>
              <a:rPr lang="en-US" sz="1800" b="0" i="0" dirty="0">
                <a:effectLst/>
                <a:latin typeface="Constantia" panose="02030602050306030303" pitchFamily="18" charset="0"/>
              </a:rPr>
              <a:t>Variable parameters</a:t>
            </a:r>
            <a:br>
              <a:rPr lang="en-US" sz="1800" b="0" i="0" dirty="0">
                <a:effectLst/>
                <a:latin typeface="Constantia" panose="02030602050306030303" pitchFamily="18" charset="0"/>
              </a:rPr>
            </a:br>
            <a:r>
              <a:rPr lang="en-US" sz="1800" b="0" i="0" dirty="0">
                <a:effectLst/>
                <a:latin typeface="Constantia" panose="02030602050306030303" pitchFamily="18" charset="0"/>
              </a:rPr>
              <a:t>Neurons may have a weight that varies as learning proceeds, which can increase or decrease the strength of the signal that it sends downstream</a:t>
            </a:r>
            <a:br>
              <a:rPr lang="en-US" sz="1800" b="0" i="0" dirty="0">
                <a:effectLst/>
                <a:latin typeface="Constantia" panose="02030602050306030303" pitchFamily="18" charset="0"/>
              </a:rPr>
            </a:br>
            <a:r>
              <a:rPr lang="en-US" sz="1800" b="0" i="0" dirty="0">
                <a:effectLst/>
                <a:latin typeface="Constantia" panose="02030602050306030303" pitchFamily="18" charset="0"/>
              </a:rPr>
              <a:t>Neurons may have a threshold (bias) such that only if the aggregate signal is below (or above) that level is the downstream signal sent</a:t>
            </a:r>
            <a:r>
              <a:rPr lang="en-US" dirty="0">
                <a:latin typeface="Constantia" panose="02030602050306030303" pitchFamily="18" charset="0"/>
              </a:rPr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98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ACAF7-6507-4E8B-8E80-96B96B46A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CNN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5764A-863F-403D-9598-A8A3F2896EEC}"/>
              </a:ext>
            </a:extLst>
          </p:cNvPr>
          <p:cNvSpPr txBox="1"/>
          <p:nvPr/>
        </p:nvSpPr>
        <p:spPr>
          <a:xfrm>
            <a:off x="599440" y="1158240"/>
            <a:ext cx="11297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E2E2E"/>
                </a:solidFill>
                <a:effectLst/>
                <a:latin typeface="Constantia" panose="02030602050306030303" pitchFamily="18" charset="0"/>
              </a:rPr>
              <a:t>CNN is a deep</a:t>
            </a:r>
            <a:r>
              <a:rPr lang="en-US" b="0" i="0" dirty="0">
                <a:effectLst/>
                <a:latin typeface="Constantia" panose="02030602050306030303" pitchFamily="18" charset="0"/>
              </a:rPr>
              <a:t> </a:t>
            </a:r>
            <a:r>
              <a:rPr lang="en-US" b="0" i="0" u="none" strike="noStrike" dirty="0">
                <a:effectLst/>
                <a:latin typeface="Constantia" panose="02030602050306030303" pitchFamily="18" charset="0"/>
              </a:rPr>
              <a:t>neural network</a:t>
            </a:r>
            <a:r>
              <a:rPr lang="en-US" b="0" i="0" dirty="0">
                <a:effectLst/>
                <a:latin typeface="Constantia" panose="02030602050306030303" pitchFamily="18" charset="0"/>
              </a:rPr>
              <a:t> </a:t>
            </a:r>
            <a:r>
              <a:rPr lang="en-US" b="0" i="0" dirty="0">
                <a:solidFill>
                  <a:srgbClr val="2E2E2E"/>
                </a:solidFill>
                <a:effectLst/>
                <a:latin typeface="Constantia" panose="02030602050306030303" pitchFamily="18" charset="0"/>
              </a:rPr>
              <a:t>originally designed for image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E2E2E"/>
                </a:solidFill>
                <a:effectLst/>
                <a:latin typeface="Constantia" panose="02030602050306030303" pitchFamily="18" charset="0"/>
              </a:rPr>
              <a:t>CNN always contains two basic operations, namely convolution and pooling.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E2E2E"/>
                </a:solidFill>
                <a:effectLst/>
                <a:latin typeface="Constantia" panose="02030602050306030303" pitchFamily="18" charset="0"/>
              </a:rPr>
              <a:t>The </a:t>
            </a:r>
            <a:r>
              <a:rPr lang="en-US" b="0" i="0" u="none" strike="noStrike" dirty="0">
                <a:effectLst/>
                <a:latin typeface="Constantia" panose="02030602050306030303" pitchFamily="18" charset="0"/>
              </a:rPr>
              <a:t>convolution operation</a:t>
            </a:r>
            <a:r>
              <a:rPr lang="en-US" b="0" i="0" dirty="0">
                <a:effectLst/>
                <a:latin typeface="Constantia" panose="02030602050306030303" pitchFamily="18" charset="0"/>
              </a:rPr>
              <a:t> </a:t>
            </a:r>
            <a:r>
              <a:rPr lang="en-US" b="0" i="0" dirty="0">
                <a:solidFill>
                  <a:srgbClr val="2E2E2E"/>
                </a:solidFill>
                <a:effectLst/>
                <a:latin typeface="Constantia" panose="02030602050306030303" pitchFamily="18" charset="0"/>
              </a:rPr>
              <a:t>using multiple filters is able to extract features (feature map) from the data set, through which their corresponding spatial information can be preserved.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E2E2E"/>
                </a:solidFill>
                <a:effectLst/>
                <a:latin typeface="Constantia" panose="02030602050306030303" pitchFamily="18" charset="0"/>
              </a:rPr>
              <a:t>The pooling operation, also called subsampling, is used to reduce the </a:t>
            </a:r>
            <a:r>
              <a:rPr lang="en-US" b="0" i="0" u="none" strike="noStrike" dirty="0">
                <a:effectLst/>
                <a:latin typeface="Constantia" panose="02030602050306030303" pitchFamily="18" charset="0"/>
              </a:rPr>
              <a:t>dimensionality</a:t>
            </a:r>
            <a:r>
              <a:rPr lang="en-US" b="0" i="0" dirty="0">
                <a:effectLst/>
                <a:latin typeface="Constantia" panose="02030602050306030303" pitchFamily="18" charset="0"/>
              </a:rPr>
              <a:t> </a:t>
            </a:r>
            <a:r>
              <a:rPr lang="en-US" b="0" i="0" dirty="0">
                <a:solidFill>
                  <a:srgbClr val="2E2E2E"/>
                </a:solidFill>
                <a:effectLst/>
                <a:latin typeface="Constantia" panose="02030602050306030303" pitchFamily="18" charset="0"/>
              </a:rPr>
              <a:t>of feature maps from the convolution operation. </a:t>
            </a:r>
            <a:endParaRPr lang="en-US" dirty="0">
              <a:latin typeface="Constantia" panose="0203060205030603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48F9D-B5D4-433D-B1C5-9F1516B6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16" y="3183651"/>
            <a:ext cx="4602480" cy="22175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983CA-8193-49C8-8530-23A16F759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479" y="3183651"/>
            <a:ext cx="3834105" cy="2152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B71E47-9534-4D7A-ABEA-5ECD88B33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579" y="3183652"/>
            <a:ext cx="2421216" cy="2152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9923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ACAF7-6507-4E8B-8E80-96B96B46A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RNN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5764A-863F-403D-9598-A8A3F2896EEC}"/>
              </a:ext>
            </a:extLst>
          </p:cNvPr>
          <p:cNvSpPr txBox="1"/>
          <p:nvPr/>
        </p:nvSpPr>
        <p:spPr>
          <a:xfrm>
            <a:off x="599440" y="1158240"/>
            <a:ext cx="112972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000" i="0" dirty="0">
                <a:effectLst/>
                <a:latin typeface="Constantia" panose="02030602050306030303" pitchFamily="18" charset="0"/>
              </a:rPr>
              <a:t>Recurrent Neural Network(RNN) are a type of </a:t>
            </a:r>
            <a:r>
              <a:rPr lang="en-US" sz="2000" i="0" strike="noStrike" dirty="0">
                <a:effectLst/>
                <a:latin typeface="Constantia" panose="02030602050306030303" pitchFamily="18" charset="0"/>
              </a:rPr>
              <a:t>Neural Network</a:t>
            </a:r>
            <a:r>
              <a:rPr lang="en-US" sz="2000" i="0" dirty="0">
                <a:effectLst/>
                <a:latin typeface="Constantia" panose="02030602050306030303" pitchFamily="18" charset="0"/>
              </a:rPr>
              <a:t> where the output from previous step are fed as input to the current step.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A33C3-E78E-4005-BD9C-F5BEB943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83" y="2489387"/>
            <a:ext cx="10307488" cy="3210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D26AAB-B744-4F09-A70B-251F32AE20AA}"/>
              </a:ext>
            </a:extLst>
          </p:cNvPr>
          <p:cNvSpPr txBox="1"/>
          <p:nvPr/>
        </p:nvSpPr>
        <p:spPr>
          <a:xfrm>
            <a:off x="323529" y="6272862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tantia" panose="02030602050306030303" pitchFamily="18" charset="0"/>
              </a:rPr>
              <a:t>Refer </a:t>
            </a:r>
            <a:r>
              <a:rPr lang="en-US" dirty="0">
                <a:latin typeface="Constantia" panose="02030602050306030303" pitchFamily="18" charset="0"/>
                <a:hlinkClick r:id="rId3"/>
              </a:rPr>
              <a:t>here</a:t>
            </a:r>
            <a:endParaRPr lang="en-US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865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ACAF7-6507-4E8B-8E80-96B96B46A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Need of DL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5764A-863F-403D-9598-A8A3F2896EEC}"/>
              </a:ext>
            </a:extLst>
          </p:cNvPr>
          <p:cNvSpPr txBox="1"/>
          <p:nvPr/>
        </p:nvSpPr>
        <p:spPr>
          <a:xfrm>
            <a:off x="447356" y="779356"/>
            <a:ext cx="11297286" cy="529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E4924-ED02-4337-A563-6D4CC47F0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139" y="1389388"/>
            <a:ext cx="6473721" cy="5224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065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234136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7060836" y="993446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AI VS ML VS DL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102987" y="858606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9CA3D-1245-4812-BE2C-A17717D31459}"/>
              </a:ext>
            </a:extLst>
          </p:cNvPr>
          <p:cNvSpPr txBox="1"/>
          <p:nvPr/>
        </p:nvSpPr>
        <p:spPr>
          <a:xfrm>
            <a:off x="7060836" y="2288638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History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102987" y="2153798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757E4-1723-4073-9FC5-1D351F20A151}"/>
              </a:ext>
            </a:extLst>
          </p:cNvPr>
          <p:cNvSpPr txBox="1"/>
          <p:nvPr/>
        </p:nvSpPr>
        <p:spPr>
          <a:xfrm>
            <a:off x="7060836" y="3556659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Working theory of DL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9AF74-CA02-49F9-88D7-98D77F70D10F}"/>
              </a:ext>
            </a:extLst>
          </p:cNvPr>
          <p:cNvSpPr txBox="1"/>
          <p:nvPr/>
        </p:nvSpPr>
        <p:spPr>
          <a:xfrm>
            <a:off x="6102987" y="3448990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3DF382-44DD-45C3-9704-34E8893BC3AC}"/>
              </a:ext>
            </a:extLst>
          </p:cNvPr>
          <p:cNvSpPr txBox="1"/>
          <p:nvPr/>
        </p:nvSpPr>
        <p:spPr>
          <a:xfrm>
            <a:off x="7060836" y="4879021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Analogy with human brain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11BD74-B8C0-4D62-99FC-2DBC909A434D}"/>
              </a:ext>
            </a:extLst>
          </p:cNvPr>
          <p:cNvSpPr txBox="1"/>
          <p:nvPr/>
        </p:nvSpPr>
        <p:spPr>
          <a:xfrm>
            <a:off x="6102987" y="4744181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2161284" y="664363"/>
            <a:ext cx="304092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 </a:t>
            </a:r>
          </a:p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ACAF7-6507-4E8B-8E80-96B96B46A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Confusion: ML or DL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5764A-863F-403D-9598-A8A3F2896EEC}"/>
              </a:ext>
            </a:extLst>
          </p:cNvPr>
          <p:cNvSpPr txBox="1"/>
          <p:nvPr/>
        </p:nvSpPr>
        <p:spPr>
          <a:xfrm>
            <a:off x="-609600" y="4111493"/>
            <a:ext cx="3891402" cy="21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3F02C-3A4B-41DA-B6D3-4A18D17DCE68}"/>
              </a:ext>
            </a:extLst>
          </p:cNvPr>
          <p:cNvSpPr txBox="1"/>
          <p:nvPr/>
        </p:nvSpPr>
        <p:spPr>
          <a:xfrm>
            <a:off x="751840" y="1310640"/>
            <a:ext cx="11297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Deep Learning </a:t>
            </a:r>
            <a:r>
              <a:rPr lang="en-US" b="0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out perform other techniques if the </a:t>
            </a:r>
            <a:r>
              <a:rPr lang="en-US" b="1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data size is large</a:t>
            </a:r>
            <a:r>
              <a:rPr lang="en-US" b="0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. But with small data size, traditional </a:t>
            </a:r>
            <a:r>
              <a:rPr lang="en-US" b="1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Machine Learning</a:t>
            </a:r>
            <a:r>
              <a:rPr lang="en-US" b="0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 algorithms are preferable.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Deep Learning</a:t>
            </a:r>
            <a:r>
              <a:rPr lang="en-US" b="0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 techniques need to have </a:t>
            </a:r>
            <a:r>
              <a:rPr lang="en-US" b="1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high end infrastructure</a:t>
            </a:r>
            <a:r>
              <a:rPr lang="en-US" b="0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 to train in reasonable time.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When there is </a:t>
            </a:r>
            <a:r>
              <a:rPr lang="en-US" b="1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lack of domain understanding for feature introspection</a:t>
            </a:r>
            <a:r>
              <a:rPr lang="en-US" b="0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, </a:t>
            </a:r>
            <a:r>
              <a:rPr lang="en-US" b="1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deep Learning</a:t>
            </a:r>
            <a:r>
              <a:rPr lang="en-US" b="0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 techniques outshines others as you have to worry less about feature engineering.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Deep Learning </a:t>
            </a:r>
            <a:r>
              <a:rPr lang="en-US" b="0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really shines when it comes to </a:t>
            </a:r>
            <a:r>
              <a:rPr lang="en-US" b="1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complex problems such as image classification, natural language processing, and speech recognition</a:t>
            </a:r>
            <a:r>
              <a:rPr lang="en-US" b="0" dirty="0">
                <a:solidFill>
                  <a:srgbClr val="292929"/>
                </a:solidFill>
                <a:effectLst/>
                <a:latin typeface="Constantia" panose="02030602050306030303" pitchFamily="18" charset="0"/>
              </a:rPr>
              <a:t>.</a:t>
            </a:r>
          </a:p>
        </p:txBody>
      </p:sp>
      <p:pic>
        <p:nvPicPr>
          <p:cNvPr id="5122" name="Picture 2" descr="Deep Learning with Andrej Karpathy">
            <a:extLst>
              <a:ext uri="{FF2B5EF4-FFF2-40B4-BE49-F238E27FC236}">
                <a16:creationId xmlns:a16="http://schemas.microsoft.com/office/drawing/2014/main" id="{A0FD3F31-C35E-4200-9651-B5978129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73" y="4306869"/>
            <a:ext cx="3159760" cy="2031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4" name="Picture 4" descr="How to collect your deep learning dataset | by George Seif | Towards Data  Science">
            <a:extLst>
              <a:ext uri="{FF2B5EF4-FFF2-40B4-BE49-F238E27FC236}">
                <a16:creationId xmlns:a16="http://schemas.microsoft.com/office/drawing/2014/main" id="{8D85E15C-B961-4AE7-BD60-49E82ECE9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270" y="4306869"/>
            <a:ext cx="3482456" cy="2044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6" name="Picture 6" descr="Does AI require high-end infrastructure? -- GCN">
            <a:extLst>
              <a:ext uri="{FF2B5EF4-FFF2-40B4-BE49-F238E27FC236}">
                <a16:creationId xmlns:a16="http://schemas.microsoft.com/office/drawing/2014/main" id="{4897B8C4-C31C-4D1E-A31E-B96DDD5B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812" y="3665519"/>
            <a:ext cx="3896376" cy="18818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465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ACAF7-6507-4E8B-8E80-96B96B46A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DL frameworks &amp; Libraries</a:t>
            </a:r>
          </a:p>
        </p:txBody>
      </p:sp>
      <p:pic>
        <p:nvPicPr>
          <p:cNvPr id="1028" name="Picture 4" descr="Deep Learning Software | NVIDIA Developer">
            <a:extLst>
              <a:ext uri="{FF2B5EF4-FFF2-40B4-BE49-F238E27FC236}">
                <a16:creationId xmlns:a16="http://schemas.microsoft.com/office/drawing/2014/main" id="{A4D6D269-7015-4E0B-A6D7-AA58129E7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" y="1704340"/>
            <a:ext cx="11430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irst Steps of Learning Deep Learning: Image Classification in Keras">
            <a:extLst>
              <a:ext uri="{FF2B5EF4-FFF2-40B4-BE49-F238E27FC236}">
                <a16:creationId xmlns:a16="http://schemas.microsoft.com/office/drawing/2014/main" id="{090D176D-0404-44CE-93E1-EFED693DA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4218940"/>
            <a:ext cx="5100320" cy="214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364A08-D540-4F19-A843-2D9B8AA88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09" y="4558069"/>
            <a:ext cx="2205571" cy="87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34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oogle home vs Amazon Alexa: Which One is Better? - Whizlabs Blog">
            <a:extLst>
              <a:ext uri="{FF2B5EF4-FFF2-40B4-BE49-F238E27FC236}">
                <a16:creationId xmlns:a16="http://schemas.microsoft.com/office/drawing/2014/main" id="{03B823AD-1496-4E1E-8086-F99BF60C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4" y="601346"/>
            <a:ext cx="2952750" cy="1552575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nly Data at the Edge Will Make Driverless Cars Safe | Seagate Blog">
            <a:extLst>
              <a:ext uri="{FF2B5EF4-FFF2-40B4-BE49-F238E27FC236}">
                <a16:creationId xmlns:a16="http://schemas.microsoft.com/office/drawing/2014/main" id="{546A7E40-FD49-4F14-80E8-49051D2B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119" y="1723143"/>
            <a:ext cx="3483718" cy="1930400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dopting an AI chatbot to improve customer and employee experience">
            <a:extLst>
              <a:ext uri="{FF2B5EF4-FFF2-40B4-BE49-F238E27FC236}">
                <a16:creationId xmlns:a16="http://schemas.microsoft.com/office/drawing/2014/main" id="{36E783F0-9C10-4652-8645-1E3EC7BAC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83" y="2920047"/>
            <a:ext cx="2705074" cy="1784033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nvolutional Neural Network based Image Colorization using OpenCV | Learn  OpenCV">
            <a:extLst>
              <a:ext uri="{FF2B5EF4-FFF2-40B4-BE49-F238E27FC236}">
                <a16:creationId xmlns:a16="http://schemas.microsoft.com/office/drawing/2014/main" id="{73C76AE7-5E2D-4809-8BC3-DA5B419F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538" y="4591620"/>
            <a:ext cx="4297680" cy="1735860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acial Recognition Bans: What Do They Mean For AI (Artificial Intelligence)?">
            <a:extLst>
              <a:ext uri="{FF2B5EF4-FFF2-40B4-BE49-F238E27FC236}">
                <a16:creationId xmlns:a16="http://schemas.microsoft.com/office/drawing/2014/main" id="{32D0AD03-7F1A-4940-8752-2A6666510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22" y="2539411"/>
            <a:ext cx="2883957" cy="1622226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Unlocking Drug Discovery With Machine Learning | by Joey Mach | Towards  Data Science">
            <a:extLst>
              <a:ext uri="{FF2B5EF4-FFF2-40B4-BE49-F238E27FC236}">
                <a16:creationId xmlns:a16="http://schemas.microsoft.com/office/drawing/2014/main" id="{2B068E02-A10A-4A5E-A320-9949E722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618" y="418147"/>
            <a:ext cx="2883957" cy="1621173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Recommendation Engines: How Amazon and Netflix Are Winning the  Personalization Battle | MarTech Advisor">
            <a:extLst>
              <a:ext uri="{FF2B5EF4-FFF2-40B4-BE49-F238E27FC236}">
                <a16:creationId xmlns:a16="http://schemas.microsoft.com/office/drawing/2014/main" id="{ACA5B57A-6C4E-47D3-8EA6-4F1C56D5A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909" y="4612932"/>
            <a:ext cx="2547620" cy="1714548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1F54A2-AA2E-4704-86C6-3D3E3D6FB15E}"/>
              </a:ext>
            </a:extLst>
          </p:cNvPr>
          <p:cNvSpPr txBox="1"/>
          <p:nvPr/>
        </p:nvSpPr>
        <p:spPr>
          <a:xfrm>
            <a:off x="3139440" y="418147"/>
            <a:ext cx="5429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ooper Black" panose="0208090404030B020404" pitchFamily="18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899194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ACAF7-6507-4E8B-8E80-96B96B46A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503" y="286896"/>
            <a:ext cx="11573197" cy="724247"/>
          </a:xfrm>
        </p:spPr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Limitations</a:t>
            </a:r>
          </a:p>
        </p:txBody>
      </p:sp>
      <p:pic>
        <p:nvPicPr>
          <p:cNvPr id="6146" name="Picture 2" descr="5 Examples of Biased Artificial Intelligence">
            <a:extLst>
              <a:ext uri="{FF2B5EF4-FFF2-40B4-BE49-F238E27FC236}">
                <a16:creationId xmlns:a16="http://schemas.microsoft.com/office/drawing/2014/main" id="{DD424981-36FE-4D07-9EEC-F880378A6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311" y="985167"/>
            <a:ext cx="4048985" cy="18462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199A95-80A1-47E3-913F-73D7CC404AB6}"/>
              </a:ext>
            </a:extLst>
          </p:cNvPr>
          <p:cNvSpPr txBox="1"/>
          <p:nvPr/>
        </p:nvSpPr>
        <p:spPr>
          <a:xfrm>
            <a:off x="963389" y="5033653"/>
            <a:ext cx="2702560" cy="37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tantia" panose="02030602050306030303" pitchFamily="18" charset="0"/>
              </a:rPr>
              <a:t>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C55DC-E9A0-4AC3-A902-11B913EA3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89" y="1887730"/>
            <a:ext cx="2970687" cy="29061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A1D444-2734-4596-801E-2ECD1180D88D}"/>
              </a:ext>
            </a:extLst>
          </p:cNvPr>
          <p:cNvSpPr txBox="1"/>
          <p:nvPr/>
        </p:nvSpPr>
        <p:spPr>
          <a:xfrm>
            <a:off x="4764322" y="2871346"/>
            <a:ext cx="260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tantia" panose="02030602050306030303" pitchFamily="18" charset="0"/>
                <a:hlinkClick r:id="rId4"/>
              </a:rPr>
              <a:t>Bias</a:t>
            </a:r>
            <a:endParaRPr lang="en-US" dirty="0">
              <a:latin typeface="Constantia" panose="02030602050306030303" pitchFamily="18" charset="0"/>
            </a:endParaRPr>
          </a:p>
          <a:p>
            <a:pPr algn="ctr"/>
            <a:r>
              <a:rPr lang="en-US" dirty="0">
                <a:latin typeface="Constantia" panose="02030602050306030303" pitchFamily="18" charset="0"/>
              </a:rPr>
              <a:t>Read solution </a:t>
            </a:r>
            <a:r>
              <a:rPr lang="en-US" dirty="0">
                <a:latin typeface="Constantia" panose="02030602050306030303" pitchFamily="18" charset="0"/>
                <a:hlinkClick r:id="rId5"/>
              </a:rPr>
              <a:t>here</a:t>
            </a:r>
            <a:endParaRPr lang="en-US" dirty="0">
              <a:latin typeface="Constantia" panose="02030602050306030303" pitchFamily="18" charset="0"/>
            </a:endParaRPr>
          </a:p>
        </p:txBody>
      </p:sp>
      <p:pic>
        <p:nvPicPr>
          <p:cNvPr id="6152" name="Picture 8" descr="Should AI explain itself? or should we design Explainable AI so that it  doesn't have to | by Prajwal Paudyal | Towards Data Science">
            <a:extLst>
              <a:ext uri="{FF2B5EF4-FFF2-40B4-BE49-F238E27FC236}">
                <a16:creationId xmlns:a16="http://schemas.microsoft.com/office/drawing/2014/main" id="{20360E7E-9DB3-46F7-9B31-15EBFECDA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311" y="4177079"/>
            <a:ext cx="4048985" cy="20890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6DE931-389F-466C-84E0-0D96C3A0CD8E}"/>
              </a:ext>
            </a:extLst>
          </p:cNvPr>
          <p:cNvSpPr txBox="1"/>
          <p:nvPr/>
        </p:nvSpPr>
        <p:spPr>
          <a:xfrm>
            <a:off x="5378968" y="3841873"/>
            <a:ext cx="273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tantia" panose="02030602050306030303" pitchFamily="18" charset="0"/>
                <a:hlinkClick r:id="rId7"/>
              </a:rPr>
              <a:t>Explainable AI</a:t>
            </a:r>
            <a:endParaRPr lang="en-US" dirty="0">
              <a:latin typeface="Constantia" panose="02030602050306030303" pitchFamily="18" charset="0"/>
            </a:endParaRPr>
          </a:p>
        </p:txBody>
      </p:sp>
      <p:pic>
        <p:nvPicPr>
          <p:cNvPr id="6154" name="Picture 10" descr="Streaming Computer (Hardware good?) - h4ck.se">
            <a:extLst>
              <a:ext uri="{FF2B5EF4-FFF2-40B4-BE49-F238E27FC236}">
                <a16:creationId xmlns:a16="http://schemas.microsoft.com/office/drawing/2014/main" id="{AFD7D01D-F1FD-4B87-B304-EEFD20FA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281" y="1796895"/>
            <a:ext cx="3231530" cy="27952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577B2C-CFA9-442D-8754-1EE9AE081D92}"/>
              </a:ext>
            </a:extLst>
          </p:cNvPr>
          <p:cNvSpPr txBox="1"/>
          <p:nvPr/>
        </p:nvSpPr>
        <p:spPr>
          <a:xfrm>
            <a:off x="8889766" y="4793921"/>
            <a:ext cx="2702560" cy="37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tantia" panose="02030602050306030303" pitchFamily="18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686432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EF9808-C6AD-4138-B7CA-F72ECE537A8C}"/>
              </a:ext>
            </a:extLst>
          </p:cNvPr>
          <p:cNvGrpSpPr/>
          <p:nvPr/>
        </p:nvGrpSpPr>
        <p:grpSpPr>
          <a:xfrm>
            <a:off x="-15473" y="3785487"/>
            <a:ext cx="3880898" cy="3091543"/>
            <a:chOff x="1569022" y="1657523"/>
            <a:chExt cx="5617573" cy="5088315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CC8FED4-622F-48E9-8404-76155663EEFC}"/>
                </a:ext>
              </a:extLst>
            </p:cNvPr>
            <p:cNvSpPr/>
            <p:nvPr/>
          </p:nvSpPr>
          <p:spPr>
            <a:xfrm>
              <a:off x="2893176" y="1809418"/>
              <a:ext cx="2967885" cy="2156018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2000">
                <a:latin typeface="Constantia" panose="02030602050306030303" pitchFamily="18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90BFA1F-86BD-4F10-A75F-EEE7B272B183}"/>
                </a:ext>
              </a:extLst>
            </p:cNvPr>
            <p:cNvSpPr/>
            <p:nvPr/>
          </p:nvSpPr>
          <p:spPr>
            <a:xfrm>
              <a:off x="1569022" y="2980450"/>
              <a:ext cx="2394717" cy="3753708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  <a:gd name="connsiteX0" fmla="*/ 1636072 w 1744918"/>
                <a:gd name="connsiteY0" fmla="*/ 2744463 h 2744463"/>
                <a:gd name="connsiteX1" fmla="*/ 1568014 w 1744918"/>
                <a:gd name="connsiteY1" fmla="*/ 1801842 h 2744463"/>
                <a:gd name="connsiteX2" fmla="*/ 1413265 w 1744918"/>
                <a:gd name="connsiteY2" fmla="*/ 1809677 h 2744463"/>
                <a:gd name="connsiteX3" fmla="*/ 1019146 w 1744918"/>
                <a:gd name="connsiteY3" fmla="*/ 1807718 h 2744463"/>
                <a:gd name="connsiteX4" fmla="*/ 959989 w 1744918"/>
                <a:gd name="connsiteY4" fmla="*/ 1806935 h 2744463"/>
                <a:gd name="connsiteX5" fmla="*/ 964691 w 1744918"/>
                <a:gd name="connsiteY5" fmla="*/ 1694889 h 2744463"/>
                <a:gd name="connsiteX6" fmla="*/ 820912 w 1744918"/>
                <a:gd name="connsiteY6" fmla="*/ 1613793 h 2744463"/>
                <a:gd name="connsiteX7" fmla="*/ 395452 w 1744918"/>
                <a:gd name="connsiteY7" fmla="*/ 1453168 h 2744463"/>
                <a:gd name="connsiteX8" fmla="*/ 390359 w 1744918"/>
                <a:gd name="connsiteY8" fmla="*/ 1451601 h 2744463"/>
                <a:gd name="connsiteX9" fmla="*/ 196042 w 1744918"/>
                <a:gd name="connsiteY9" fmla="*/ 1350133 h 2744463"/>
                <a:gd name="connsiteX10" fmla="*/ 51871 w 1744918"/>
                <a:gd name="connsiteY10" fmla="*/ 1191859 h 2744463"/>
                <a:gd name="connsiteX11" fmla="*/ 6034 w 1744918"/>
                <a:gd name="connsiteY11" fmla="*/ 1120557 h 2744463"/>
                <a:gd name="connsiteX12" fmla="*/ 107502 w 1744918"/>
                <a:gd name="connsiteY12" fmla="*/ 827515 h 2744463"/>
                <a:gd name="connsiteX13" fmla="*/ 401720 w 1744918"/>
                <a:gd name="connsiteY13" fmla="*/ 469830 h 2744463"/>
                <a:gd name="connsiteX14" fmla="*/ 805241 w 1744918"/>
                <a:gd name="connsiteY14" fmla="*/ 8328 h 2744463"/>
                <a:gd name="connsiteX15" fmla="*/ 830314 w 1744918"/>
                <a:gd name="connsiteY15" fmla="*/ 8719 h 2744463"/>
                <a:gd name="connsiteX16" fmla="*/ 952546 w 1744918"/>
                <a:gd name="connsiteY16" fmla="*/ 125466 h 2744463"/>
                <a:gd name="connsiteX17" fmla="*/ 1092799 w 1744918"/>
                <a:gd name="connsiteY17" fmla="*/ 242605 h 2744463"/>
                <a:gd name="connsiteX18" fmla="*/ 1126099 w 1744918"/>
                <a:gd name="connsiteY18" fmla="*/ 282957 h 2744463"/>
                <a:gd name="connsiteX19" fmla="*/ 979578 w 1744918"/>
                <a:gd name="connsiteY19" fmla="*/ 589711 h 2744463"/>
                <a:gd name="connsiteX20" fmla="*/ 869883 w 1744918"/>
                <a:gd name="connsiteY20" fmla="*/ 706067 h 2744463"/>
                <a:gd name="connsiteX21" fmla="*/ 790354 w 1744918"/>
                <a:gd name="connsiteY21" fmla="*/ 860423 h 2744463"/>
                <a:gd name="connsiteX22" fmla="*/ 797406 w 1744918"/>
                <a:gd name="connsiteY22" fmla="*/ 874527 h 2744463"/>
                <a:gd name="connsiteX23" fmla="*/ 848727 w 1744918"/>
                <a:gd name="connsiteY23" fmla="*/ 846711 h 2744463"/>
                <a:gd name="connsiteX24" fmla="*/ 902791 w 1744918"/>
                <a:gd name="connsiteY24" fmla="*/ 688829 h 2744463"/>
                <a:gd name="connsiteX25" fmla="*/ 952154 w 1744918"/>
                <a:gd name="connsiteY25" fmla="*/ 665323 h 2744463"/>
                <a:gd name="connsiteX26" fmla="*/ 1325117 w 1744918"/>
                <a:gd name="connsiteY26" fmla="*/ 734666 h 2744463"/>
                <a:gd name="connsiteX27" fmla="*/ 1413265 w 1744918"/>
                <a:gd name="connsiteY27" fmla="*/ 771884 h 2744463"/>
                <a:gd name="connsiteX28" fmla="*/ 1421101 w 1744918"/>
                <a:gd name="connsiteY28" fmla="*/ 748769 h 2744463"/>
                <a:gd name="connsiteX29" fmla="*/ 1453225 w 1744918"/>
                <a:gd name="connsiteY29" fmla="*/ 714685 h 2744463"/>
                <a:gd name="connsiteX30" fmla="*/ 1633831 w 1744918"/>
                <a:gd name="connsiteY30" fmla="*/ 551710 h 2744463"/>
                <a:gd name="connsiteX31" fmla="*/ 1703174 w 1744918"/>
                <a:gd name="connsiteY31" fmla="*/ 509791 h 2744463"/>
                <a:gd name="connsiteX32" fmla="*/ 1711009 w 1744918"/>
                <a:gd name="connsiteY32" fmla="*/ 633981 h 2744463"/>
                <a:gd name="connsiteX33" fmla="*/ 1743917 w 1744918"/>
                <a:gd name="connsiteY33" fmla="*/ 795782 h 2744463"/>
                <a:gd name="connsiteX34" fmla="*/ 1721978 w 1744918"/>
                <a:gd name="connsiteY34" fmla="*/ 957973 h 2744463"/>
                <a:gd name="connsiteX35" fmla="*/ 1660862 w 1744918"/>
                <a:gd name="connsiteY35" fmla="*/ 1311348 h 2744463"/>
                <a:gd name="connsiteX36" fmla="*/ 1618552 w 1744918"/>
                <a:gd name="connsiteY36" fmla="*/ 1567565 h 2744463"/>
                <a:gd name="connsiteX37" fmla="*/ 1597396 w 1744918"/>
                <a:gd name="connsiteY37" fmla="*/ 1695673 h 2744463"/>
                <a:gd name="connsiteX38" fmla="*/ 1636072 w 1744918"/>
                <a:gd name="connsiteY38" fmla="*/ 2744463 h 2744463"/>
                <a:gd name="connsiteX0" fmla="*/ 1636072 w 1744918"/>
                <a:gd name="connsiteY0" fmla="*/ 2744463 h 2744796"/>
                <a:gd name="connsiteX1" fmla="*/ 1413265 w 1744918"/>
                <a:gd name="connsiteY1" fmla="*/ 1809677 h 2744796"/>
                <a:gd name="connsiteX2" fmla="*/ 1019146 w 1744918"/>
                <a:gd name="connsiteY2" fmla="*/ 1807718 h 2744796"/>
                <a:gd name="connsiteX3" fmla="*/ 959989 w 1744918"/>
                <a:gd name="connsiteY3" fmla="*/ 1806935 h 2744796"/>
                <a:gd name="connsiteX4" fmla="*/ 964691 w 1744918"/>
                <a:gd name="connsiteY4" fmla="*/ 1694889 h 2744796"/>
                <a:gd name="connsiteX5" fmla="*/ 820912 w 1744918"/>
                <a:gd name="connsiteY5" fmla="*/ 1613793 h 2744796"/>
                <a:gd name="connsiteX6" fmla="*/ 395452 w 1744918"/>
                <a:gd name="connsiteY6" fmla="*/ 1453168 h 2744796"/>
                <a:gd name="connsiteX7" fmla="*/ 390359 w 1744918"/>
                <a:gd name="connsiteY7" fmla="*/ 1451601 h 2744796"/>
                <a:gd name="connsiteX8" fmla="*/ 196042 w 1744918"/>
                <a:gd name="connsiteY8" fmla="*/ 1350133 h 2744796"/>
                <a:gd name="connsiteX9" fmla="*/ 51871 w 1744918"/>
                <a:gd name="connsiteY9" fmla="*/ 1191859 h 2744796"/>
                <a:gd name="connsiteX10" fmla="*/ 6034 w 1744918"/>
                <a:gd name="connsiteY10" fmla="*/ 1120557 h 2744796"/>
                <a:gd name="connsiteX11" fmla="*/ 107502 w 1744918"/>
                <a:gd name="connsiteY11" fmla="*/ 827515 h 2744796"/>
                <a:gd name="connsiteX12" fmla="*/ 401720 w 1744918"/>
                <a:gd name="connsiteY12" fmla="*/ 469830 h 2744796"/>
                <a:gd name="connsiteX13" fmla="*/ 805241 w 1744918"/>
                <a:gd name="connsiteY13" fmla="*/ 8328 h 2744796"/>
                <a:gd name="connsiteX14" fmla="*/ 830314 w 1744918"/>
                <a:gd name="connsiteY14" fmla="*/ 8719 h 2744796"/>
                <a:gd name="connsiteX15" fmla="*/ 952546 w 1744918"/>
                <a:gd name="connsiteY15" fmla="*/ 125466 h 2744796"/>
                <a:gd name="connsiteX16" fmla="*/ 1092799 w 1744918"/>
                <a:gd name="connsiteY16" fmla="*/ 242605 h 2744796"/>
                <a:gd name="connsiteX17" fmla="*/ 1126099 w 1744918"/>
                <a:gd name="connsiteY17" fmla="*/ 282957 h 2744796"/>
                <a:gd name="connsiteX18" fmla="*/ 979578 w 1744918"/>
                <a:gd name="connsiteY18" fmla="*/ 589711 h 2744796"/>
                <a:gd name="connsiteX19" fmla="*/ 869883 w 1744918"/>
                <a:gd name="connsiteY19" fmla="*/ 706067 h 2744796"/>
                <a:gd name="connsiteX20" fmla="*/ 790354 w 1744918"/>
                <a:gd name="connsiteY20" fmla="*/ 860423 h 2744796"/>
                <a:gd name="connsiteX21" fmla="*/ 797406 w 1744918"/>
                <a:gd name="connsiteY21" fmla="*/ 874527 h 2744796"/>
                <a:gd name="connsiteX22" fmla="*/ 848727 w 1744918"/>
                <a:gd name="connsiteY22" fmla="*/ 846711 h 2744796"/>
                <a:gd name="connsiteX23" fmla="*/ 902791 w 1744918"/>
                <a:gd name="connsiteY23" fmla="*/ 688829 h 2744796"/>
                <a:gd name="connsiteX24" fmla="*/ 952154 w 1744918"/>
                <a:gd name="connsiteY24" fmla="*/ 665323 h 2744796"/>
                <a:gd name="connsiteX25" fmla="*/ 1325117 w 1744918"/>
                <a:gd name="connsiteY25" fmla="*/ 734666 h 2744796"/>
                <a:gd name="connsiteX26" fmla="*/ 1413265 w 1744918"/>
                <a:gd name="connsiteY26" fmla="*/ 771884 h 2744796"/>
                <a:gd name="connsiteX27" fmla="*/ 1421101 w 1744918"/>
                <a:gd name="connsiteY27" fmla="*/ 748769 h 2744796"/>
                <a:gd name="connsiteX28" fmla="*/ 1453225 w 1744918"/>
                <a:gd name="connsiteY28" fmla="*/ 714685 h 2744796"/>
                <a:gd name="connsiteX29" fmla="*/ 1633831 w 1744918"/>
                <a:gd name="connsiteY29" fmla="*/ 551710 h 2744796"/>
                <a:gd name="connsiteX30" fmla="*/ 1703174 w 1744918"/>
                <a:gd name="connsiteY30" fmla="*/ 509791 h 2744796"/>
                <a:gd name="connsiteX31" fmla="*/ 1711009 w 1744918"/>
                <a:gd name="connsiteY31" fmla="*/ 633981 h 2744796"/>
                <a:gd name="connsiteX32" fmla="*/ 1743917 w 1744918"/>
                <a:gd name="connsiteY32" fmla="*/ 795782 h 2744796"/>
                <a:gd name="connsiteX33" fmla="*/ 1721978 w 1744918"/>
                <a:gd name="connsiteY33" fmla="*/ 957973 h 2744796"/>
                <a:gd name="connsiteX34" fmla="*/ 1660862 w 1744918"/>
                <a:gd name="connsiteY34" fmla="*/ 1311348 h 2744796"/>
                <a:gd name="connsiteX35" fmla="*/ 1618552 w 1744918"/>
                <a:gd name="connsiteY35" fmla="*/ 1567565 h 2744796"/>
                <a:gd name="connsiteX36" fmla="*/ 1597396 w 1744918"/>
                <a:gd name="connsiteY36" fmla="*/ 1695673 h 2744796"/>
                <a:gd name="connsiteX37" fmla="*/ 1636072 w 1744918"/>
                <a:gd name="connsiteY37" fmla="*/ 2744463 h 2744796"/>
                <a:gd name="connsiteX0" fmla="*/ 1636072 w 1744918"/>
                <a:gd name="connsiteY0" fmla="*/ 2744463 h 2744785"/>
                <a:gd name="connsiteX1" fmla="*/ 1019146 w 1744918"/>
                <a:gd name="connsiteY1" fmla="*/ 1807718 h 2744785"/>
                <a:gd name="connsiteX2" fmla="*/ 959989 w 1744918"/>
                <a:gd name="connsiteY2" fmla="*/ 1806935 h 2744785"/>
                <a:gd name="connsiteX3" fmla="*/ 964691 w 1744918"/>
                <a:gd name="connsiteY3" fmla="*/ 1694889 h 2744785"/>
                <a:gd name="connsiteX4" fmla="*/ 820912 w 1744918"/>
                <a:gd name="connsiteY4" fmla="*/ 1613793 h 2744785"/>
                <a:gd name="connsiteX5" fmla="*/ 395452 w 1744918"/>
                <a:gd name="connsiteY5" fmla="*/ 1453168 h 2744785"/>
                <a:gd name="connsiteX6" fmla="*/ 390359 w 1744918"/>
                <a:gd name="connsiteY6" fmla="*/ 1451601 h 2744785"/>
                <a:gd name="connsiteX7" fmla="*/ 196042 w 1744918"/>
                <a:gd name="connsiteY7" fmla="*/ 1350133 h 2744785"/>
                <a:gd name="connsiteX8" fmla="*/ 51871 w 1744918"/>
                <a:gd name="connsiteY8" fmla="*/ 1191859 h 2744785"/>
                <a:gd name="connsiteX9" fmla="*/ 6034 w 1744918"/>
                <a:gd name="connsiteY9" fmla="*/ 1120557 h 2744785"/>
                <a:gd name="connsiteX10" fmla="*/ 107502 w 1744918"/>
                <a:gd name="connsiteY10" fmla="*/ 827515 h 2744785"/>
                <a:gd name="connsiteX11" fmla="*/ 401720 w 1744918"/>
                <a:gd name="connsiteY11" fmla="*/ 469830 h 2744785"/>
                <a:gd name="connsiteX12" fmla="*/ 805241 w 1744918"/>
                <a:gd name="connsiteY12" fmla="*/ 8328 h 2744785"/>
                <a:gd name="connsiteX13" fmla="*/ 830314 w 1744918"/>
                <a:gd name="connsiteY13" fmla="*/ 8719 h 2744785"/>
                <a:gd name="connsiteX14" fmla="*/ 952546 w 1744918"/>
                <a:gd name="connsiteY14" fmla="*/ 125466 h 2744785"/>
                <a:gd name="connsiteX15" fmla="*/ 1092799 w 1744918"/>
                <a:gd name="connsiteY15" fmla="*/ 242605 h 2744785"/>
                <a:gd name="connsiteX16" fmla="*/ 1126099 w 1744918"/>
                <a:gd name="connsiteY16" fmla="*/ 282957 h 2744785"/>
                <a:gd name="connsiteX17" fmla="*/ 979578 w 1744918"/>
                <a:gd name="connsiteY17" fmla="*/ 589711 h 2744785"/>
                <a:gd name="connsiteX18" fmla="*/ 869883 w 1744918"/>
                <a:gd name="connsiteY18" fmla="*/ 706067 h 2744785"/>
                <a:gd name="connsiteX19" fmla="*/ 790354 w 1744918"/>
                <a:gd name="connsiteY19" fmla="*/ 860423 h 2744785"/>
                <a:gd name="connsiteX20" fmla="*/ 797406 w 1744918"/>
                <a:gd name="connsiteY20" fmla="*/ 874527 h 2744785"/>
                <a:gd name="connsiteX21" fmla="*/ 848727 w 1744918"/>
                <a:gd name="connsiteY21" fmla="*/ 846711 h 2744785"/>
                <a:gd name="connsiteX22" fmla="*/ 902791 w 1744918"/>
                <a:gd name="connsiteY22" fmla="*/ 688829 h 2744785"/>
                <a:gd name="connsiteX23" fmla="*/ 952154 w 1744918"/>
                <a:gd name="connsiteY23" fmla="*/ 665323 h 2744785"/>
                <a:gd name="connsiteX24" fmla="*/ 1325117 w 1744918"/>
                <a:gd name="connsiteY24" fmla="*/ 734666 h 2744785"/>
                <a:gd name="connsiteX25" fmla="*/ 1413265 w 1744918"/>
                <a:gd name="connsiteY25" fmla="*/ 771884 h 2744785"/>
                <a:gd name="connsiteX26" fmla="*/ 1421101 w 1744918"/>
                <a:gd name="connsiteY26" fmla="*/ 748769 h 2744785"/>
                <a:gd name="connsiteX27" fmla="*/ 1453225 w 1744918"/>
                <a:gd name="connsiteY27" fmla="*/ 714685 h 2744785"/>
                <a:gd name="connsiteX28" fmla="*/ 1633831 w 1744918"/>
                <a:gd name="connsiteY28" fmla="*/ 551710 h 2744785"/>
                <a:gd name="connsiteX29" fmla="*/ 1703174 w 1744918"/>
                <a:gd name="connsiteY29" fmla="*/ 509791 h 2744785"/>
                <a:gd name="connsiteX30" fmla="*/ 1711009 w 1744918"/>
                <a:gd name="connsiteY30" fmla="*/ 633981 h 2744785"/>
                <a:gd name="connsiteX31" fmla="*/ 1743917 w 1744918"/>
                <a:gd name="connsiteY31" fmla="*/ 795782 h 2744785"/>
                <a:gd name="connsiteX32" fmla="*/ 1721978 w 1744918"/>
                <a:gd name="connsiteY32" fmla="*/ 957973 h 2744785"/>
                <a:gd name="connsiteX33" fmla="*/ 1660862 w 1744918"/>
                <a:gd name="connsiteY33" fmla="*/ 1311348 h 2744785"/>
                <a:gd name="connsiteX34" fmla="*/ 1618552 w 1744918"/>
                <a:gd name="connsiteY34" fmla="*/ 1567565 h 2744785"/>
                <a:gd name="connsiteX35" fmla="*/ 1597396 w 1744918"/>
                <a:gd name="connsiteY35" fmla="*/ 1695673 h 2744785"/>
                <a:gd name="connsiteX36" fmla="*/ 1636072 w 1744918"/>
                <a:gd name="connsiteY36" fmla="*/ 2744463 h 2744785"/>
                <a:gd name="connsiteX0" fmla="*/ 1636072 w 1744918"/>
                <a:gd name="connsiteY0" fmla="*/ 2744463 h 2744787"/>
                <a:gd name="connsiteX1" fmla="*/ 959989 w 1744918"/>
                <a:gd name="connsiteY1" fmla="*/ 1806935 h 2744787"/>
                <a:gd name="connsiteX2" fmla="*/ 964691 w 1744918"/>
                <a:gd name="connsiteY2" fmla="*/ 1694889 h 2744787"/>
                <a:gd name="connsiteX3" fmla="*/ 820912 w 1744918"/>
                <a:gd name="connsiteY3" fmla="*/ 1613793 h 2744787"/>
                <a:gd name="connsiteX4" fmla="*/ 395452 w 1744918"/>
                <a:gd name="connsiteY4" fmla="*/ 1453168 h 2744787"/>
                <a:gd name="connsiteX5" fmla="*/ 390359 w 1744918"/>
                <a:gd name="connsiteY5" fmla="*/ 1451601 h 2744787"/>
                <a:gd name="connsiteX6" fmla="*/ 196042 w 1744918"/>
                <a:gd name="connsiteY6" fmla="*/ 1350133 h 2744787"/>
                <a:gd name="connsiteX7" fmla="*/ 51871 w 1744918"/>
                <a:gd name="connsiteY7" fmla="*/ 1191859 h 2744787"/>
                <a:gd name="connsiteX8" fmla="*/ 6034 w 1744918"/>
                <a:gd name="connsiteY8" fmla="*/ 1120557 h 2744787"/>
                <a:gd name="connsiteX9" fmla="*/ 107502 w 1744918"/>
                <a:gd name="connsiteY9" fmla="*/ 827515 h 2744787"/>
                <a:gd name="connsiteX10" fmla="*/ 401720 w 1744918"/>
                <a:gd name="connsiteY10" fmla="*/ 469830 h 2744787"/>
                <a:gd name="connsiteX11" fmla="*/ 805241 w 1744918"/>
                <a:gd name="connsiteY11" fmla="*/ 8328 h 2744787"/>
                <a:gd name="connsiteX12" fmla="*/ 830314 w 1744918"/>
                <a:gd name="connsiteY12" fmla="*/ 8719 h 2744787"/>
                <a:gd name="connsiteX13" fmla="*/ 952546 w 1744918"/>
                <a:gd name="connsiteY13" fmla="*/ 125466 h 2744787"/>
                <a:gd name="connsiteX14" fmla="*/ 1092799 w 1744918"/>
                <a:gd name="connsiteY14" fmla="*/ 242605 h 2744787"/>
                <a:gd name="connsiteX15" fmla="*/ 1126099 w 1744918"/>
                <a:gd name="connsiteY15" fmla="*/ 282957 h 2744787"/>
                <a:gd name="connsiteX16" fmla="*/ 979578 w 1744918"/>
                <a:gd name="connsiteY16" fmla="*/ 589711 h 2744787"/>
                <a:gd name="connsiteX17" fmla="*/ 869883 w 1744918"/>
                <a:gd name="connsiteY17" fmla="*/ 706067 h 2744787"/>
                <a:gd name="connsiteX18" fmla="*/ 790354 w 1744918"/>
                <a:gd name="connsiteY18" fmla="*/ 860423 h 2744787"/>
                <a:gd name="connsiteX19" fmla="*/ 797406 w 1744918"/>
                <a:gd name="connsiteY19" fmla="*/ 874527 h 2744787"/>
                <a:gd name="connsiteX20" fmla="*/ 848727 w 1744918"/>
                <a:gd name="connsiteY20" fmla="*/ 846711 h 2744787"/>
                <a:gd name="connsiteX21" fmla="*/ 902791 w 1744918"/>
                <a:gd name="connsiteY21" fmla="*/ 688829 h 2744787"/>
                <a:gd name="connsiteX22" fmla="*/ 952154 w 1744918"/>
                <a:gd name="connsiteY22" fmla="*/ 665323 h 2744787"/>
                <a:gd name="connsiteX23" fmla="*/ 1325117 w 1744918"/>
                <a:gd name="connsiteY23" fmla="*/ 734666 h 2744787"/>
                <a:gd name="connsiteX24" fmla="*/ 1413265 w 1744918"/>
                <a:gd name="connsiteY24" fmla="*/ 771884 h 2744787"/>
                <a:gd name="connsiteX25" fmla="*/ 1421101 w 1744918"/>
                <a:gd name="connsiteY25" fmla="*/ 748769 h 2744787"/>
                <a:gd name="connsiteX26" fmla="*/ 1453225 w 1744918"/>
                <a:gd name="connsiteY26" fmla="*/ 714685 h 2744787"/>
                <a:gd name="connsiteX27" fmla="*/ 1633831 w 1744918"/>
                <a:gd name="connsiteY27" fmla="*/ 551710 h 2744787"/>
                <a:gd name="connsiteX28" fmla="*/ 1703174 w 1744918"/>
                <a:gd name="connsiteY28" fmla="*/ 509791 h 2744787"/>
                <a:gd name="connsiteX29" fmla="*/ 1711009 w 1744918"/>
                <a:gd name="connsiteY29" fmla="*/ 633981 h 2744787"/>
                <a:gd name="connsiteX30" fmla="*/ 1743917 w 1744918"/>
                <a:gd name="connsiteY30" fmla="*/ 795782 h 2744787"/>
                <a:gd name="connsiteX31" fmla="*/ 1721978 w 1744918"/>
                <a:gd name="connsiteY31" fmla="*/ 957973 h 2744787"/>
                <a:gd name="connsiteX32" fmla="*/ 1660862 w 1744918"/>
                <a:gd name="connsiteY32" fmla="*/ 1311348 h 2744787"/>
                <a:gd name="connsiteX33" fmla="*/ 1618552 w 1744918"/>
                <a:gd name="connsiteY33" fmla="*/ 1567565 h 2744787"/>
                <a:gd name="connsiteX34" fmla="*/ 1597396 w 1744918"/>
                <a:gd name="connsiteY34" fmla="*/ 1695673 h 2744787"/>
                <a:gd name="connsiteX35" fmla="*/ 1636072 w 1744918"/>
                <a:gd name="connsiteY35" fmla="*/ 2744463 h 2744787"/>
                <a:gd name="connsiteX0" fmla="*/ 1636072 w 1744918"/>
                <a:gd name="connsiteY0" fmla="*/ 2744463 h 2800429"/>
                <a:gd name="connsiteX1" fmla="*/ 969485 w 1744918"/>
                <a:gd name="connsiteY1" fmla="*/ 2705866 h 2800429"/>
                <a:gd name="connsiteX2" fmla="*/ 964691 w 1744918"/>
                <a:gd name="connsiteY2" fmla="*/ 1694889 h 2800429"/>
                <a:gd name="connsiteX3" fmla="*/ 820912 w 1744918"/>
                <a:gd name="connsiteY3" fmla="*/ 1613793 h 2800429"/>
                <a:gd name="connsiteX4" fmla="*/ 395452 w 1744918"/>
                <a:gd name="connsiteY4" fmla="*/ 1453168 h 2800429"/>
                <a:gd name="connsiteX5" fmla="*/ 390359 w 1744918"/>
                <a:gd name="connsiteY5" fmla="*/ 1451601 h 2800429"/>
                <a:gd name="connsiteX6" fmla="*/ 196042 w 1744918"/>
                <a:gd name="connsiteY6" fmla="*/ 1350133 h 2800429"/>
                <a:gd name="connsiteX7" fmla="*/ 51871 w 1744918"/>
                <a:gd name="connsiteY7" fmla="*/ 1191859 h 2800429"/>
                <a:gd name="connsiteX8" fmla="*/ 6034 w 1744918"/>
                <a:gd name="connsiteY8" fmla="*/ 1120557 h 2800429"/>
                <a:gd name="connsiteX9" fmla="*/ 107502 w 1744918"/>
                <a:gd name="connsiteY9" fmla="*/ 827515 h 2800429"/>
                <a:gd name="connsiteX10" fmla="*/ 401720 w 1744918"/>
                <a:gd name="connsiteY10" fmla="*/ 469830 h 2800429"/>
                <a:gd name="connsiteX11" fmla="*/ 805241 w 1744918"/>
                <a:gd name="connsiteY11" fmla="*/ 8328 h 2800429"/>
                <a:gd name="connsiteX12" fmla="*/ 830314 w 1744918"/>
                <a:gd name="connsiteY12" fmla="*/ 8719 h 2800429"/>
                <a:gd name="connsiteX13" fmla="*/ 952546 w 1744918"/>
                <a:gd name="connsiteY13" fmla="*/ 125466 h 2800429"/>
                <a:gd name="connsiteX14" fmla="*/ 1092799 w 1744918"/>
                <a:gd name="connsiteY14" fmla="*/ 242605 h 2800429"/>
                <a:gd name="connsiteX15" fmla="*/ 1126099 w 1744918"/>
                <a:gd name="connsiteY15" fmla="*/ 282957 h 2800429"/>
                <a:gd name="connsiteX16" fmla="*/ 979578 w 1744918"/>
                <a:gd name="connsiteY16" fmla="*/ 589711 h 2800429"/>
                <a:gd name="connsiteX17" fmla="*/ 869883 w 1744918"/>
                <a:gd name="connsiteY17" fmla="*/ 706067 h 2800429"/>
                <a:gd name="connsiteX18" fmla="*/ 790354 w 1744918"/>
                <a:gd name="connsiteY18" fmla="*/ 860423 h 2800429"/>
                <a:gd name="connsiteX19" fmla="*/ 797406 w 1744918"/>
                <a:gd name="connsiteY19" fmla="*/ 874527 h 2800429"/>
                <a:gd name="connsiteX20" fmla="*/ 848727 w 1744918"/>
                <a:gd name="connsiteY20" fmla="*/ 846711 h 2800429"/>
                <a:gd name="connsiteX21" fmla="*/ 902791 w 1744918"/>
                <a:gd name="connsiteY21" fmla="*/ 688829 h 2800429"/>
                <a:gd name="connsiteX22" fmla="*/ 952154 w 1744918"/>
                <a:gd name="connsiteY22" fmla="*/ 665323 h 2800429"/>
                <a:gd name="connsiteX23" fmla="*/ 1325117 w 1744918"/>
                <a:gd name="connsiteY23" fmla="*/ 734666 h 2800429"/>
                <a:gd name="connsiteX24" fmla="*/ 1413265 w 1744918"/>
                <a:gd name="connsiteY24" fmla="*/ 771884 h 2800429"/>
                <a:gd name="connsiteX25" fmla="*/ 1421101 w 1744918"/>
                <a:gd name="connsiteY25" fmla="*/ 748769 h 2800429"/>
                <a:gd name="connsiteX26" fmla="*/ 1453225 w 1744918"/>
                <a:gd name="connsiteY26" fmla="*/ 714685 h 2800429"/>
                <a:gd name="connsiteX27" fmla="*/ 1633831 w 1744918"/>
                <a:gd name="connsiteY27" fmla="*/ 551710 h 2800429"/>
                <a:gd name="connsiteX28" fmla="*/ 1703174 w 1744918"/>
                <a:gd name="connsiteY28" fmla="*/ 509791 h 2800429"/>
                <a:gd name="connsiteX29" fmla="*/ 1711009 w 1744918"/>
                <a:gd name="connsiteY29" fmla="*/ 633981 h 2800429"/>
                <a:gd name="connsiteX30" fmla="*/ 1743917 w 1744918"/>
                <a:gd name="connsiteY30" fmla="*/ 795782 h 2800429"/>
                <a:gd name="connsiteX31" fmla="*/ 1721978 w 1744918"/>
                <a:gd name="connsiteY31" fmla="*/ 957973 h 2800429"/>
                <a:gd name="connsiteX32" fmla="*/ 1660862 w 1744918"/>
                <a:gd name="connsiteY32" fmla="*/ 1311348 h 2800429"/>
                <a:gd name="connsiteX33" fmla="*/ 1618552 w 1744918"/>
                <a:gd name="connsiteY33" fmla="*/ 1567565 h 2800429"/>
                <a:gd name="connsiteX34" fmla="*/ 1597396 w 1744918"/>
                <a:gd name="connsiteY34" fmla="*/ 1695673 h 2800429"/>
                <a:gd name="connsiteX35" fmla="*/ 1636072 w 1744918"/>
                <a:gd name="connsiteY35" fmla="*/ 2744463 h 2800429"/>
                <a:gd name="connsiteX0" fmla="*/ 1636072 w 1744918"/>
                <a:gd name="connsiteY0" fmla="*/ 2744463 h 2748763"/>
                <a:gd name="connsiteX1" fmla="*/ 969485 w 1744918"/>
                <a:gd name="connsiteY1" fmla="*/ 2705866 h 2748763"/>
                <a:gd name="connsiteX2" fmla="*/ 964691 w 1744918"/>
                <a:gd name="connsiteY2" fmla="*/ 1694889 h 2748763"/>
                <a:gd name="connsiteX3" fmla="*/ 820912 w 1744918"/>
                <a:gd name="connsiteY3" fmla="*/ 1613793 h 2748763"/>
                <a:gd name="connsiteX4" fmla="*/ 395452 w 1744918"/>
                <a:gd name="connsiteY4" fmla="*/ 1453168 h 2748763"/>
                <a:gd name="connsiteX5" fmla="*/ 390359 w 1744918"/>
                <a:gd name="connsiteY5" fmla="*/ 1451601 h 2748763"/>
                <a:gd name="connsiteX6" fmla="*/ 196042 w 1744918"/>
                <a:gd name="connsiteY6" fmla="*/ 1350133 h 2748763"/>
                <a:gd name="connsiteX7" fmla="*/ 51871 w 1744918"/>
                <a:gd name="connsiteY7" fmla="*/ 1191859 h 2748763"/>
                <a:gd name="connsiteX8" fmla="*/ 6034 w 1744918"/>
                <a:gd name="connsiteY8" fmla="*/ 1120557 h 2748763"/>
                <a:gd name="connsiteX9" fmla="*/ 107502 w 1744918"/>
                <a:gd name="connsiteY9" fmla="*/ 827515 h 2748763"/>
                <a:gd name="connsiteX10" fmla="*/ 401720 w 1744918"/>
                <a:gd name="connsiteY10" fmla="*/ 469830 h 2748763"/>
                <a:gd name="connsiteX11" fmla="*/ 805241 w 1744918"/>
                <a:gd name="connsiteY11" fmla="*/ 8328 h 2748763"/>
                <a:gd name="connsiteX12" fmla="*/ 830314 w 1744918"/>
                <a:gd name="connsiteY12" fmla="*/ 8719 h 2748763"/>
                <a:gd name="connsiteX13" fmla="*/ 952546 w 1744918"/>
                <a:gd name="connsiteY13" fmla="*/ 125466 h 2748763"/>
                <a:gd name="connsiteX14" fmla="*/ 1092799 w 1744918"/>
                <a:gd name="connsiteY14" fmla="*/ 242605 h 2748763"/>
                <a:gd name="connsiteX15" fmla="*/ 1126099 w 1744918"/>
                <a:gd name="connsiteY15" fmla="*/ 282957 h 2748763"/>
                <a:gd name="connsiteX16" fmla="*/ 979578 w 1744918"/>
                <a:gd name="connsiteY16" fmla="*/ 589711 h 2748763"/>
                <a:gd name="connsiteX17" fmla="*/ 869883 w 1744918"/>
                <a:gd name="connsiteY17" fmla="*/ 706067 h 2748763"/>
                <a:gd name="connsiteX18" fmla="*/ 790354 w 1744918"/>
                <a:gd name="connsiteY18" fmla="*/ 860423 h 2748763"/>
                <a:gd name="connsiteX19" fmla="*/ 797406 w 1744918"/>
                <a:gd name="connsiteY19" fmla="*/ 874527 h 2748763"/>
                <a:gd name="connsiteX20" fmla="*/ 848727 w 1744918"/>
                <a:gd name="connsiteY20" fmla="*/ 846711 h 2748763"/>
                <a:gd name="connsiteX21" fmla="*/ 902791 w 1744918"/>
                <a:gd name="connsiteY21" fmla="*/ 688829 h 2748763"/>
                <a:gd name="connsiteX22" fmla="*/ 952154 w 1744918"/>
                <a:gd name="connsiteY22" fmla="*/ 665323 h 2748763"/>
                <a:gd name="connsiteX23" fmla="*/ 1325117 w 1744918"/>
                <a:gd name="connsiteY23" fmla="*/ 734666 h 2748763"/>
                <a:gd name="connsiteX24" fmla="*/ 1413265 w 1744918"/>
                <a:gd name="connsiteY24" fmla="*/ 771884 h 2748763"/>
                <a:gd name="connsiteX25" fmla="*/ 1421101 w 1744918"/>
                <a:gd name="connsiteY25" fmla="*/ 748769 h 2748763"/>
                <a:gd name="connsiteX26" fmla="*/ 1453225 w 1744918"/>
                <a:gd name="connsiteY26" fmla="*/ 714685 h 2748763"/>
                <a:gd name="connsiteX27" fmla="*/ 1633831 w 1744918"/>
                <a:gd name="connsiteY27" fmla="*/ 551710 h 2748763"/>
                <a:gd name="connsiteX28" fmla="*/ 1703174 w 1744918"/>
                <a:gd name="connsiteY28" fmla="*/ 509791 h 2748763"/>
                <a:gd name="connsiteX29" fmla="*/ 1711009 w 1744918"/>
                <a:gd name="connsiteY29" fmla="*/ 633981 h 2748763"/>
                <a:gd name="connsiteX30" fmla="*/ 1743917 w 1744918"/>
                <a:gd name="connsiteY30" fmla="*/ 795782 h 2748763"/>
                <a:gd name="connsiteX31" fmla="*/ 1721978 w 1744918"/>
                <a:gd name="connsiteY31" fmla="*/ 957973 h 2748763"/>
                <a:gd name="connsiteX32" fmla="*/ 1660862 w 1744918"/>
                <a:gd name="connsiteY32" fmla="*/ 1311348 h 2748763"/>
                <a:gd name="connsiteX33" fmla="*/ 1618552 w 1744918"/>
                <a:gd name="connsiteY33" fmla="*/ 1567565 h 2748763"/>
                <a:gd name="connsiteX34" fmla="*/ 1597396 w 1744918"/>
                <a:gd name="connsiteY34" fmla="*/ 1695673 h 2748763"/>
                <a:gd name="connsiteX35" fmla="*/ 1636072 w 1744918"/>
                <a:gd name="connsiteY35" fmla="*/ 2744463 h 2748763"/>
                <a:gd name="connsiteX0" fmla="*/ 1632907 w 1744918"/>
                <a:gd name="connsiteY0" fmla="*/ 2725471 h 2731694"/>
                <a:gd name="connsiteX1" fmla="*/ 969485 w 1744918"/>
                <a:gd name="connsiteY1" fmla="*/ 2705866 h 2731694"/>
                <a:gd name="connsiteX2" fmla="*/ 964691 w 1744918"/>
                <a:gd name="connsiteY2" fmla="*/ 1694889 h 2731694"/>
                <a:gd name="connsiteX3" fmla="*/ 820912 w 1744918"/>
                <a:gd name="connsiteY3" fmla="*/ 1613793 h 2731694"/>
                <a:gd name="connsiteX4" fmla="*/ 395452 w 1744918"/>
                <a:gd name="connsiteY4" fmla="*/ 1453168 h 2731694"/>
                <a:gd name="connsiteX5" fmla="*/ 390359 w 1744918"/>
                <a:gd name="connsiteY5" fmla="*/ 1451601 h 2731694"/>
                <a:gd name="connsiteX6" fmla="*/ 196042 w 1744918"/>
                <a:gd name="connsiteY6" fmla="*/ 1350133 h 2731694"/>
                <a:gd name="connsiteX7" fmla="*/ 51871 w 1744918"/>
                <a:gd name="connsiteY7" fmla="*/ 1191859 h 2731694"/>
                <a:gd name="connsiteX8" fmla="*/ 6034 w 1744918"/>
                <a:gd name="connsiteY8" fmla="*/ 1120557 h 2731694"/>
                <a:gd name="connsiteX9" fmla="*/ 107502 w 1744918"/>
                <a:gd name="connsiteY9" fmla="*/ 827515 h 2731694"/>
                <a:gd name="connsiteX10" fmla="*/ 401720 w 1744918"/>
                <a:gd name="connsiteY10" fmla="*/ 469830 h 2731694"/>
                <a:gd name="connsiteX11" fmla="*/ 805241 w 1744918"/>
                <a:gd name="connsiteY11" fmla="*/ 8328 h 2731694"/>
                <a:gd name="connsiteX12" fmla="*/ 830314 w 1744918"/>
                <a:gd name="connsiteY12" fmla="*/ 8719 h 2731694"/>
                <a:gd name="connsiteX13" fmla="*/ 952546 w 1744918"/>
                <a:gd name="connsiteY13" fmla="*/ 125466 h 2731694"/>
                <a:gd name="connsiteX14" fmla="*/ 1092799 w 1744918"/>
                <a:gd name="connsiteY14" fmla="*/ 242605 h 2731694"/>
                <a:gd name="connsiteX15" fmla="*/ 1126099 w 1744918"/>
                <a:gd name="connsiteY15" fmla="*/ 282957 h 2731694"/>
                <a:gd name="connsiteX16" fmla="*/ 979578 w 1744918"/>
                <a:gd name="connsiteY16" fmla="*/ 589711 h 2731694"/>
                <a:gd name="connsiteX17" fmla="*/ 869883 w 1744918"/>
                <a:gd name="connsiteY17" fmla="*/ 706067 h 2731694"/>
                <a:gd name="connsiteX18" fmla="*/ 790354 w 1744918"/>
                <a:gd name="connsiteY18" fmla="*/ 860423 h 2731694"/>
                <a:gd name="connsiteX19" fmla="*/ 797406 w 1744918"/>
                <a:gd name="connsiteY19" fmla="*/ 874527 h 2731694"/>
                <a:gd name="connsiteX20" fmla="*/ 848727 w 1744918"/>
                <a:gd name="connsiteY20" fmla="*/ 846711 h 2731694"/>
                <a:gd name="connsiteX21" fmla="*/ 902791 w 1744918"/>
                <a:gd name="connsiteY21" fmla="*/ 688829 h 2731694"/>
                <a:gd name="connsiteX22" fmla="*/ 952154 w 1744918"/>
                <a:gd name="connsiteY22" fmla="*/ 665323 h 2731694"/>
                <a:gd name="connsiteX23" fmla="*/ 1325117 w 1744918"/>
                <a:gd name="connsiteY23" fmla="*/ 734666 h 2731694"/>
                <a:gd name="connsiteX24" fmla="*/ 1413265 w 1744918"/>
                <a:gd name="connsiteY24" fmla="*/ 771884 h 2731694"/>
                <a:gd name="connsiteX25" fmla="*/ 1421101 w 1744918"/>
                <a:gd name="connsiteY25" fmla="*/ 748769 h 2731694"/>
                <a:gd name="connsiteX26" fmla="*/ 1453225 w 1744918"/>
                <a:gd name="connsiteY26" fmla="*/ 714685 h 2731694"/>
                <a:gd name="connsiteX27" fmla="*/ 1633831 w 1744918"/>
                <a:gd name="connsiteY27" fmla="*/ 551710 h 2731694"/>
                <a:gd name="connsiteX28" fmla="*/ 1703174 w 1744918"/>
                <a:gd name="connsiteY28" fmla="*/ 509791 h 2731694"/>
                <a:gd name="connsiteX29" fmla="*/ 1711009 w 1744918"/>
                <a:gd name="connsiteY29" fmla="*/ 633981 h 2731694"/>
                <a:gd name="connsiteX30" fmla="*/ 1743917 w 1744918"/>
                <a:gd name="connsiteY30" fmla="*/ 795782 h 2731694"/>
                <a:gd name="connsiteX31" fmla="*/ 1721978 w 1744918"/>
                <a:gd name="connsiteY31" fmla="*/ 957973 h 2731694"/>
                <a:gd name="connsiteX32" fmla="*/ 1660862 w 1744918"/>
                <a:gd name="connsiteY32" fmla="*/ 1311348 h 2731694"/>
                <a:gd name="connsiteX33" fmla="*/ 1618552 w 1744918"/>
                <a:gd name="connsiteY33" fmla="*/ 1567565 h 2731694"/>
                <a:gd name="connsiteX34" fmla="*/ 1597396 w 1744918"/>
                <a:gd name="connsiteY34" fmla="*/ 1695673 h 2731694"/>
                <a:gd name="connsiteX35" fmla="*/ 1632907 w 1744918"/>
                <a:gd name="connsiteY35" fmla="*/ 2725471 h 2731694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597396 w 1744918"/>
                <a:gd name="connsiteY34" fmla="*/ 1695673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635379 w 1744918"/>
                <a:gd name="connsiteY34" fmla="*/ 2097660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44918" h="2735151">
                  <a:moveTo>
                    <a:pt x="1632907" y="2725471"/>
                  </a:moveTo>
                  <a:cubicBezTo>
                    <a:pt x="1526672" y="2744015"/>
                    <a:pt x="1236479" y="2732029"/>
                    <a:pt x="966320" y="2721693"/>
                  </a:cubicBezTo>
                  <a:cubicBezTo>
                    <a:pt x="985769" y="2576131"/>
                    <a:pt x="1012366" y="2295444"/>
                    <a:pt x="1012095" y="2124310"/>
                  </a:cubicBezTo>
                  <a:cubicBezTo>
                    <a:pt x="1002328" y="2019646"/>
                    <a:pt x="986532" y="1782085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lnTo>
                    <a:pt x="1660862" y="1311348"/>
                  </a:lnTo>
                  <a:cubicBezTo>
                    <a:pt x="1646367" y="1396754"/>
                    <a:pt x="1632655" y="1482159"/>
                    <a:pt x="1618552" y="1567565"/>
                  </a:cubicBezTo>
                  <a:lnTo>
                    <a:pt x="1635379" y="2097660"/>
                  </a:lnTo>
                  <a:cubicBezTo>
                    <a:pt x="1631461" y="2125084"/>
                    <a:pt x="1657196" y="2704707"/>
                    <a:pt x="1632907" y="2725471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2000">
                <a:latin typeface="Constantia" panose="02030602050306030303" pitchFamily="18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8F608CF-34A4-4329-8084-2D6BC22717B6}"/>
                </a:ext>
              </a:extLst>
            </p:cNvPr>
            <p:cNvSpPr/>
            <p:nvPr/>
          </p:nvSpPr>
          <p:spPr>
            <a:xfrm>
              <a:off x="4822554" y="3031724"/>
              <a:ext cx="2364041" cy="3683963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  <a:gd name="connsiteX0" fmla="*/ 782411 w 1722566"/>
                <a:gd name="connsiteY0" fmla="*/ 1769183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2411 w 1722566"/>
                <a:gd name="connsiteY44" fmla="*/ 1769183 h 2684332"/>
                <a:gd name="connsiteX0" fmla="*/ 788742 w 1722566"/>
                <a:gd name="connsiteY0" fmla="*/ 1930611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715750"/>
                <a:gd name="connsiteX1" fmla="*/ 795819 w 1722566"/>
                <a:gd name="connsiteY1" fmla="*/ 2260188 h 2715750"/>
                <a:gd name="connsiteX2" fmla="*/ 876181 w 1722566"/>
                <a:gd name="connsiteY2" fmla="*/ 2684333 h 2715750"/>
                <a:gd name="connsiteX3" fmla="*/ 393598 w 1722566"/>
                <a:gd name="connsiteY3" fmla="*/ 2684332 h 2715750"/>
                <a:gd name="connsiteX4" fmla="*/ 283690 w 1722566"/>
                <a:gd name="connsiteY4" fmla="*/ 1751553 h 2715750"/>
                <a:gd name="connsiteX5" fmla="*/ 215130 w 1722566"/>
                <a:gd name="connsiteY5" fmla="*/ 1500821 h 2715750"/>
                <a:gd name="connsiteX6" fmla="*/ 35309 w 1722566"/>
                <a:gd name="connsiteY6" fmla="*/ 852445 h 2715750"/>
                <a:gd name="connsiteX7" fmla="*/ 4751 w 1722566"/>
                <a:gd name="connsiteY7" fmla="*/ 753720 h 2715750"/>
                <a:gd name="connsiteX8" fmla="*/ 50 w 1722566"/>
                <a:gd name="connsiteY8" fmla="*/ 725904 h 2715750"/>
                <a:gd name="connsiteX9" fmla="*/ 50 w 1722566"/>
                <a:gd name="connsiteY9" fmla="*/ 482224 h 2715750"/>
                <a:gd name="connsiteX10" fmla="*/ 1617 w 1722566"/>
                <a:gd name="connsiteY10" fmla="*/ 467337 h 2715750"/>
                <a:gd name="connsiteX11" fmla="*/ 15329 w 1722566"/>
                <a:gd name="connsiteY11" fmla="*/ 466945 h 2715750"/>
                <a:gd name="connsiteX12" fmla="*/ 34525 w 1722566"/>
                <a:gd name="connsiteY12" fmla="*/ 484183 h 2715750"/>
                <a:gd name="connsiteX13" fmla="*/ 158324 w 1722566"/>
                <a:gd name="connsiteY13" fmla="*/ 602497 h 2715750"/>
                <a:gd name="connsiteX14" fmla="*/ 184181 w 1722566"/>
                <a:gd name="connsiteY14" fmla="*/ 631488 h 2715750"/>
                <a:gd name="connsiteX15" fmla="*/ 214739 w 1722566"/>
                <a:gd name="connsiteY15" fmla="*/ 624828 h 2715750"/>
                <a:gd name="connsiteX16" fmla="*/ 316598 w 1722566"/>
                <a:gd name="connsiteY16" fmla="*/ 603281 h 2715750"/>
                <a:gd name="connsiteX17" fmla="*/ 494461 w 1722566"/>
                <a:gd name="connsiteY17" fmla="*/ 579383 h 2715750"/>
                <a:gd name="connsiteX18" fmla="*/ 634714 w 1722566"/>
                <a:gd name="connsiteY18" fmla="*/ 540598 h 2715750"/>
                <a:gd name="connsiteX19" fmla="*/ 749894 w 1722566"/>
                <a:gd name="connsiteY19" fmla="*/ 584084 h 2715750"/>
                <a:gd name="connsiteX20" fmla="*/ 801215 w 1722566"/>
                <a:gd name="connsiteY20" fmla="*/ 721203 h 2715750"/>
                <a:gd name="connsiteX21" fmla="*/ 805525 w 1722566"/>
                <a:gd name="connsiteY21" fmla="*/ 738441 h 2715750"/>
                <a:gd name="connsiteX22" fmla="*/ 828247 w 1722566"/>
                <a:gd name="connsiteY22" fmla="*/ 761947 h 2715750"/>
                <a:gd name="connsiteX23" fmla="*/ 892106 w 1722566"/>
                <a:gd name="connsiteY23" fmla="*/ 799165 h 2715750"/>
                <a:gd name="connsiteX24" fmla="*/ 929715 w 1722566"/>
                <a:gd name="connsiteY24" fmla="*/ 808959 h 2715750"/>
                <a:gd name="connsiteX25" fmla="*/ 951654 w 1722566"/>
                <a:gd name="connsiteY25" fmla="*/ 800732 h 2715750"/>
                <a:gd name="connsiteX26" fmla="*/ 936375 w 1722566"/>
                <a:gd name="connsiteY26" fmla="*/ 781927 h 2715750"/>
                <a:gd name="connsiteX27" fmla="*/ 744801 w 1722566"/>
                <a:gd name="connsiteY27" fmla="*/ 493194 h 2715750"/>
                <a:gd name="connsiteX28" fmla="*/ 619043 w 1722566"/>
                <a:gd name="connsiteY28" fmla="*/ 278505 h 2715750"/>
                <a:gd name="connsiteX29" fmla="*/ 632363 w 1722566"/>
                <a:gd name="connsiteY29" fmla="*/ 248731 h 2715750"/>
                <a:gd name="connsiteX30" fmla="*/ 821196 w 1722566"/>
                <a:gd name="connsiteY30" fmla="*/ 168418 h 2715750"/>
                <a:gd name="connsiteX31" fmla="*/ 884270 w 1722566"/>
                <a:gd name="connsiteY31" fmla="*/ 53238 h 2715750"/>
                <a:gd name="connsiteX32" fmla="*/ 913261 w 1722566"/>
                <a:gd name="connsiteY32" fmla="*/ 9752 h 2715750"/>
                <a:gd name="connsiteX33" fmla="*/ 971634 w 1722566"/>
                <a:gd name="connsiteY33" fmla="*/ 64991 h 2715750"/>
                <a:gd name="connsiteX34" fmla="*/ 1198077 w 1722566"/>
                <a:gd name="connsiteY34" fmla="*/ 294567 h 2715750"/>
                <a:gd name="connsiteX35" fmla="*/ 1428828 w 1722566"/>
                <a:gd name="connsiteY35" fmla="*/ 554701 h 2715750"/>
                <a:gd name="connsiteX36" fmla="*/ 1704632 w 1722566"/>
                <a:gd name="connsiteY36" fmla="*/ 927665 h 2715750"/>
                <a:gd name="connsiteX37" fmla="*/ 1718736 w 1722566"/>
                <a:gd name="connsiteY37" fmla="*/ 1061649 h 2715750"/>
                <a:gd name="connsiteX38" fmla="*/ 1661930 w 1722566"/>
                <a:gd name="connsiteY38" fmla="*/ 1210521 h 2715750"/>
                <a:gd name="connsiteX39" fmla="*/ 1510707 w 1722566"/>
                <a:gd name="connsiteY39" fmla="*/ 1304545 h 2715750"/>
                <a:gd name="connsiteX40" fmla="*/ 1153807 w 1722566"/>
                <a:gd name="connsiteY40" fmla="*/ 1446366 h 2715750"/>
                <a:gd name="connsiteX41" fmla="*/ 968500 w 1722566"/>
                <a:gd name="connsiteY41" fmla="*/ 1505914 h 2715750"/>
                <a:gd name="connsiteX42" fmla="*/ 817670 w 1722566"/>
                <a:gd name="connsiteY42" fmla="*/ 1537256 h 2715750"/>
                <a:gd name="connsiteX43" fmla="*/ 791029 w 1722566"/>
                <a:gd name="connsiteY43" fmla="*/ 1627362 h 2715750"/>
                <a:gd name="connsiteX44" fmla="*/ 788742 w 1722566"/>
                <a:gd name="connsiteY44" fmla="*/ 1930611 h 2715750"/>
                <a:gd name="connsiteX0" fmla="*/ 788742 w 1722566"/>
                <a:gd name="connsiteY0" fmla="*/ 1930611 h 2689022"/>
                <a:gd name="connsiteX1" fmla="*/ 795819 w 1722566"/>
                <a:gd name="connsiteY1" fmla="*/ 2260188 h 2689022"/>
                <a:gd name="connsiteX2" fmla="*/ 876181 w 1722566"/>
                <a:gd name="connsiteY2" fmla="*/ 2684333 h 2689022"/>
                <a:gd name="connsiteX3" fmla="*/ 393598 w 1722566"/>
                <a:gd name="connsiteY3" fmla="*/ 2684332 h 2689022"/>
                <a:gd name="connsiteX4" fmla="*/ 283690 w 1722566"/>
                <a:gd name="connsiteY4" fmla="*/ 1751553 h 2689022"/>
                <a:gd name="connsiteX5" fmla="*/ 215130 w 1722566"/>
                <a:gd name="connsiteY5" fmla="*/ 1500821 h 2689022"/>
                <a:gd name="connsiteX6" fmla="*/ 35309 w 1722566"/>
                <a:gd name="connsiteY6" fmla="*/ 852445 h 2689022"/>
                <a:gd name="connsiteX7" fmla="*/ 4751 w 1722566"/>
                <a:gd name="connsiteY7" fmla="*/ 753720 h 2689022"/>
                <a:gd name="connsiteX8" fmla="*/ 50 w 1722566"/>
                <a:gd name="connsiteY8" fmla="*/ 725904 h 2689022"/>
                <a:gd name="connsiteX9" fmla="*/ 50 w 1722566"/>
                <a:gd name="connsiteY9" fmla="*/ 482224 h 2689022"/>
                <a:gd name="connsiteX10" fmla="*/ 1617 w 1722566"/>
                <a:gd name="connsiteY10" fmla="*/ 467337 h 2689022"/>
                <a:gd name="connsiteX11" fmla="*/ 15329 w 1722566"/>
                <a:gd name="connsiteY11" fmla="*/ 466945 h 2689022"/>
                <a:gd name="connsiteX12" fmla="*/ 34525 w 1722566"/>
                <a:gd name="connsiteY12" fmla="*/ 484183 h 2689022"/>
                <a:gd name="connsiteX13" fmla="*/ 158324 w 1722566"/>
                <a:gd name="connsiteY13" fmla="*/ 602497 h 2689022"/>
                <a:gd name="connsiteX14" fmla="*/ 184181 w 1722566"/>
                <a:gd name="connsiteY14" fmla="*/ 631488 h 2689022"/>
                <a:gd name="connsiteX15" fmla="*/ 214739 w 1722566"/>
                <a:gd name="connsiteY15" fmla="*/ 624828 h 2689022"/>
                <a:gd name="connsiteX16" fmla="*/ 316598 w 1722566"/>
                <a:gd name="connsiteY16" fmla="*/ 603281 h 2689022"/>
                <a:gd name="connsiteX17" fmla="*/ 494461 w 1722566"/>
                <a:gd name="connsiteY17" fmla="*/ 579383 h 2689022"/>
                <a:gd name="connsiteX18" fmla="*/ 634714 w 1722566"/>
                <a:gd name="connsiteY18" fmla="*/ 540598 h 2689022"/>
                <a:gd name="connsiteX19" fmla="*/ 749894 w 1722566"/>
                <a:gd name="connsiteY19" fmla="*/ 584084 h 2689022"/>
                <a:gd name="connsiteX20" fmla="*/ 801215 w 1722566"/>
                <a:gd name="connsiteY20" fmla="*/ 721203 h 2689022"/>
                <a:gd name="connsiteX21" fmla="*/ 805525 w 1722566"/>
                <a:gd name="connsiteY21" fmla="*/ 738441 h 2689022"/>
                <a:gd name="connsiteX22" fmla="*/ 828247 w 1722566"/>
                <a:gd name="connsiteY22" fmla="*/ 761947 h 2689022"/>
                <a:gd name="connsiteX23" fmla="*/ 892106 w 1722566"/>
                <a:gd name="connsiteY23" fmla="*/ 799165 h 2689022"/>
                <a:gd name="connsiteX24" fmla="*/ 929715 w 1722566"/>
                <a:gd name="connsiteY24" fmla="*/ 808959 h 2689022"/>
                <a:gd name="connsiteX25" fmla="*/ 951654 w 1722566"/>
                <a:gd name="connsiteY25" fmla="*/ 800732 h 2689022"/>
                <a:gd name="connsiteX26" fmla="*/ 936375 w 1722566"/>
                <a:gd name="connsiteY26" fmla="*/ 781927 h 2689022"/>
                <a:gd name="connsiteX27" fmla="*/ 744801 w 1722566"/>
                <a:gd name="connsiteY27" fmla="*/ 493194 h 2689022"/>
                <a:gd name="connsiteX28" fmla="*/ 619043 w 1722566"/>
                <a:gd name="connsiteY28" fmla="*/ 278505 h 2689022"/>
                <a:gd name="connsiteX29" fmla="*/ 632363 w 1722566"/>
                <a:gd name="connsiteY29" fmla="*/ 248731 h 2689022"/>
                <a:gd name="connsiteX30" fmla="*/ 821196 w 1722566"/>
                <a:gd name="connsiteY30" fmla="*/ 168418 h 2689022"/>
                <a:gd name="connsiteX31" fmla="*/ 884270 w 1722566"/>
                <a:gd name="connsiteY31" fmla="*/ 53238 h 2689022"/>
                <a:gd name="connsiteX32" fmla="*/ 913261 w 1722566"/>
                <a:gd name="connsiteY32" fmla="*/ 9752 h 2689022"/>
                <a:gd name="connsiteX33" fmla="*/ 971634 w 1722566"/>
                <a:gd name="connsiteY33" fmla="*/ 64991 h 2689022"/>
                <a:gd name="connsiteX34" fmla="*/ 1198077 w 1722566"/>
                <a:gd name="connsiteY34" fmla="*/ 294567 h 2689022"/>
                <a:gd name="connsiteX35" fmla="*/ 1428828 w 1722566"/>
                <a:gd name="connsiteY35" fmla="*/ 554701 h 2689022"/>
                <a:gd name="connsiteX36" fmla="*/ 1704632 w 1722566"/>
                <a:gd name="connsiteY36" fmla="*/ 927665 h 2689022"/>
                <a:gd name="connsiteX37" fmla="*/ 1718736 w 1722566"/>
                <a:gd name="connsiteY37" fmla="*/ 1061649 h 2689022"/>
                <a:gd name="connsiteX38" fmla="*/ 1661930 w 1722566"/>
                <a:gd name="connsiteY38" fmla="*/ 1210521 h 2689022"/>
                <a:gd name="connsiteX39" fmla="*/ 1510707 w 1722566"/>
                <a:gd name="connsiteY39" fmla="*/ 1304545 h 2689022"/>
                <a:gd name="connsiteX40" fmla="*/ 1153807 w 1722566"/>
                <a:gd name="connsiteY40" fmla="*/ 1446366 h 2689022"/>
                <a:gd name="connsiteX41" fmla="*/ 968500 w 1722566"/>
                <a:gd name="connsiteY41" fmla="*/ 1505914 h 2689022"/>
                <a:gd name="connsiteX42" fmla="*/ 817670 w 1722566"/>
                <a:gd name="connsiteY42" fmla="*/ 1537256 h 2689022"/>
                <a:gd name="connsiteX43" fmla="*/ 791029 w 1722566"/>
                <a:gd name="connsiteY43" fmla="*/ 1627362 h 2689022"/>
                <a:gd name="connsiteX44" fmla="*/ 788742 w 1722566"/>
                <a:gd name="connsiteY44" fmla="*/ 1930611 h 2689022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684333"/>
                <a:gd name="connsiteX1" fmla="*/ 795819 w 1722566"/>
                <a:gd name="connsiteY1" fmla="*/ 2260188 h 2684333"/>
                <a:gd name="connsiteX2" fmla="*/ 876181 w 1722566"/>
                <a:gd name="connsiteY2" fmla="*/ 2684333 h 2684333"/>
                <a:gd name="connsiteX3" fmla="*/ 393598 w 1722566"/>
                <a:gd name="connsiteY3" fmla="*/ 2684332 h 2684333"/>
                <a:gd name="connsiteX4" fmla="*/ 283690 w 1722566"/>
                <a:gd name="connsiteY4" fmla="*/ 1751553 h 2684333"/>
                <a:gd name="connsiteX5" fmla="*/ 215130 w 1722566"/>
                <a:gd name="connsiteY5" fmla="*/ 1500821 h 2684333"/>
                <a:gd name="connsiteX6" fmla="*/ 35309 w 1722566"/>
                <a:gd name="connsiteY6" fmla="*/ 852445 h 2684333"/>
                <a:gd name="connsiteX7" fmla="*/ 4751 w 1722566"/>
                <a:gd name="connsiteY7" fmla="*/ 753720 h 2684333"/>
                <a:gd name="connsiteX8" fmla="*/ 50 w 1722566"/>
                <a:gd name="connsiteY8" fmla="*/ 725904 h 2684333"/>
                <a:gd name="connsiteX9" fmla="*/ 50 w 1722566"/>
                <a:gd name="connsiteY9" fmla="*/ 482224 h 2684333"/>
                <a:gd name="connsiteX10" fmla="*/ 1617 w 1722566"/>
                <a:gd name="connsiteY10" fmla="*/ 467337 h 2684333"/>
                <a:gd name="connsiteX11" fmla="*/ 15329 w 1722566"/>
                <a:gd name="connsiteY11" fmla="*/ 466945 h 2684333"/>
                <a:gd name="connsiteX12" fmla="*/ 34525 w 1722566"/>
                <a:gd name="connsiteY12" fmla="*/ 484183 h 2684333"/>
                <a:gd name="connsiteX13" fmla="*/ 158324 w 1722566"/>
                <a:gd name="connsiteY13" fmla="*/ 602497 h 2684333"/>
                <a:gd name="connsiteX14" fmla="*/ 184181 w 1722566"/>
                <a:gd name="connsiteY14" fmla="*/ 631488 h 2684333"/>
                <a:gd name="connsiteX15" fmla="*/ 214739 w 1722566"/>
                <a:gd name="connsiteY15" fmla="*/ 624828 h 2684333"/>
                <a:gd name="connsiteX16" fmla="*/ 316598 w 1722566"/>
                <a:gd name="connsiteY16" fmla="*/ 603281 h 2684333"/>
                <a:gd name="connsiteX17" fmla="*/ 494461 w 1722566"/>
                <a:gd name="connsiteY17" fmla="*/ 579383 h 2684333"/>
                <a:gd name="connsiteX18" fmla="*/ 634714 w 1722566"/>
                <a:gd name="connsiteY18" fmla="*/ 540598 h 2684333"/>
                <a:gd name="connsiteX19" fmla="*/ 749894 w 1722566"/>
                <a:gd name="connsiteY19" fmla="*/ 584084 h 2684333"/>
                <a:gd name="connsiteX20" fmla="*/ 801215 w 1722566"/>
                <a:gd name="connsiteY20" fmla="*/ 721203 h 2684333"/>
                <a:gd name="connsiteX21" fmla="*/ 805525 w 1722566"/>
                <a:gd name="connsiteY21" fmla="*/ 738441 h 2684333"/>
                <a:gd name="connsiteX22" fmla="*/ 828247 w 1722566"/>
                <a:gd name="connsiteY22" fmla="*/ 761947 h 2684333"/>
                <a:gd name="connsiteX23" fmla="*/ 892106 w 1722566"/>
                <a:gd name="connsiteY23" fmla="*/ 799165 h 2684333"/>
                <a:gd name="connsiteX24" fmla="*/ 929715 w 1722566"/>
                <a:gd name="connsiteY24" fmla="*/ 808959 h 2684333"/>
                <a:gd name="connsiteX25" fmla="*/ 951654 w 1722566"/>
                <a:gd name="connsiteY25" fmla="*/ 800732 h 2684333"/>
                <a:gd name="connsiteX26" fmla="*/ 936375 w 1722566"/>
                <a:gd name="connsiteY26" fmla="*/ 781927 h 2684333"/>
                <a:gd name="connsiteX27" fmla="*/ 744801 w 1722566"/>
                <a:gd name="connsiteY27" fmla="*/ 493194 h 2684333"/>
                <a:gd name="connsiteX28" fmla="*/ 619043 w 1722566"/>
                <a:gd name="connsiteY28" fmla="*/ 278505 h 2684333"/>
                <a:gd name="connsiteX29" fmla="*/ 632363 w 1722566"/>
                <a:gd name="connsiteY29" fmla="*/ 248731 h 2684333"/>
                <a:gd name="connsiteX30" fmla="*/ 821196 w 1722566"/>
                <a:gd name="connsiteY30" fmla="*/ 168418 h 2684333"/>
                <a:gd name="connsiteX31" fmla="*/ 884270 w 1722566"/>
                <a:gd name="connsiteY31" fmla="*/ 53238 h 2684333"/>
                <a:gd name="connsiteX32" fmla="*/ 913261 w 1722566"/>
                <a:gd name="connsiteY32" fmla="*/ 9752 h 2684333"/>
                <a:gd name="connsiteX33" fmla="*/ 971634 w 1722566"/>
                <a:gd name="connsiteY33" fmla="*/ 64991 h 2684333"/>
                <a:gd name="connsiteX34" fmla="*/ 1198077 w 1722566"/>
                <a:gd name="connsiteY34" fmla="*/ 294567 h 2684333"/>
                <a:gd name="connsiteX35" fmla="*/ 1428828 w 1722566"/>
                <a:gd name="connsiteY35" fmla="*/ 554701 h 2684333"/>
                <a:gd name="connsiteX36" fmla="*/ 1704632 w 1722566"/>
                <a:gd name="connsiteY36" fmla="*/ 927665 h 2684333"/>
                <a:gd name="connsiteX37" fmla="*/ 1718736 w 1722566"/>
                <a:gd name="connsiteY37" fmla="*/ 1061649 h 2684333"/>
                <a:gd name="connsiteX38" fmla="*/ 1661930 w 1722566"/>
                <a:gd name="connsiteY38" fmla="*/ 1210521 h 2684333"/>
                <a:gd name="connsiteX39" fmla="*/ 1510707 w 1722566"/>
                <a:gd name="connsiteY39" fmla="*/ 1304545 h 2684333"/>
                <a:gd name="connsiteX40" fmla="*/ 1153807 w 1722566"/>
                <a:gd name="connsiteY40" fmla="*/ 1446366 h 2684333"/>
                <a:gd name="connsiteX41" fmla="*/ 968500 w 1722566"/>
                <a:gd name="connsiteY41" fmla="*/ 1505914 h 2684333"/>
                <a:gd name="connsiteX42" fmla="*/ 817670 w 1722566"/>
                <a:gd name="connsiteY42" fmla="*/ 1537256 h 2684333"/>
                <a:gd name="connsiteX43" fmla="*/ 791029 w 1722566"/>
                <a:gd name="connsiteY43" fmla="*/ 1627362 h 2684333"/>
                <a:gd name="connsiteX44" fmla="*/ 788742 w 1722566"/>
                <a:gd name="connsiteY44" fmla="*/ 1930611 h 2684333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66585 w 1722566"/>
                <a:gd name="connsiteY0" fmla="*/ 1974925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66585 w 1722566"/>
                <a:gd name="connsiteY44" fmla="*/ 1974925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788742 w 1722566"/>
                <a:gd name="connsiteY0" fmla="*/ 196543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65430 h 268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22566" h="2684332">
                  <a:moveTo>
                    <a:pt x="788742" y="1965430"/>
                  </a:moveTo>
                  <a:cubicBezTo>
                    <a:pt x="787268" y="2103823"/>
                    <a:pt x="791797" y="2141426"/>
                    <a:pt x="795819" y="2260188"/>
                  </a:cubicBezTo>
                  <a:cubicBezTo>
                    <a:pt x="799841" y="2378950"/>
                    <a:pt x="805512" y="2559162"/>
                    <a:pt x="812876" y="2678002"/>
                  </a:cubicBezTo>
                  <a:lnTo>
                    <a:pt x="393598" y="2684332"/>
                  </a:lnTo>
                  <a:cubicBezTo>
                    <a:pt x="387721" y="2679631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lnTo>
                    <a:pt x="50" y="482224"/>
                  </a:ln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lnTo>
                    <a:pt x="494461" y="579383"/>
                  </a:ln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777460" y="1838191"/>
                    <a:pt x="788742" y="19654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2000">
                <a:latin typeface="Constantia" panose="02030602050306030303" pitchFamily="18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1FD49E-2F52-4972-8FB7-11C3AE59ABF1}"/>
                </a:ext>
              </a:extLst>
            </p:cNvPr>
            <p:cNvSpPr/>
            <p:nvPr/>
          </p:nvSpPr>
          <p:spPr>
            <a:xfrm>
              <a:off x="2696175" y="2808820"/>
              <a:ext cx="553790" cy="516153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2000">
                <a:latin typeface="Constantia" panose="02030602050306030303" pitchFamily="18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72DF299-EF29-4E1B-9AF8-8E30B5A83323}"/>
                </a:ext>
              </a:extLst>
            </p:cNvPr>
            <p:cNvSpPr/>
            <p:nvPr/>
          </p:nvSpPr>
          <p:spPr>
            <a:xfrm>
              <a:off x="5563487" y="2923651"/>
              <a:ext cx="478518" cy="451634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2000">
                <a:latin typeface="Constantia" panose="02030602050306030303" pitchFamily="18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5C97EEE-FF89-4F3A-A027-8458B65F691A}"/>
                </a:ext>
              </a:extLst>
            </p:cNvPr>
            <p:cNvSpPr/>
            <p:nvPr/>
          </p:nvSpPr>
          <p:spPr>
            <a:xfrm>
              <a:off x="4045703" y="1845050"/>
              <a:ext cx="5377" cy="5377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2000">
                <a:latin typeface="Constantia" panose="02030602050306030303" pitchFamily="18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E1AC69B-62ED-48DF-A93D-8FFEA283B429}"/>
                </a:ext>
              </a:extLst>
            </p:cNvPr>
            <p:cNvSpPr/>
            <p:nvPr/>
          </p:nvSpPr>
          <p:spPr>
            <a:xfrm>
              <a:off x="3919830" y="3217011"/>
              <a:ext cx="919399" cy="602179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2000" dirty="0">
                <a:latin typeface="Constantia" panose="02030602050306030303" pitchFamily="18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B64EBEB-E90A-4F62-B4B3-986A96C9401E}"/>
                </a:ext>
              </a:extLst>
            </p:cNvPr>
            <p:cNvSpPr/>
            <p:nvPr/>
          </p:nvSpPr>
          <p:spPr>
            <a:xfrm>
              <a:off x="4874237" y="2316577"/>
              <a:ext cx="311842" cy="365609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2000">
                <a:latin typeface="Constantia" panose="02030602050306030303" pitchFamily="18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548BC75-DF85-4C72-87D4-C409A14A94D8}"/>
                </a:ext>
              </a:extLst>
            </p:cNvPr>
            <p:cNvSpPr/>
            <p:nvPr/>
          </p:nvSpPr>
          <p:spPr>
            <a:xfrm>
              <a:off x="3538688" y="2331633"/>
              <a:ext cx="80649" cy="225818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2000">
                <a:latin typeface="Constantia" panose="02030602050306030303" pitchFamily="18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7BD4980-C75A-4383-A991-7289EE8F9DC7}"/>
                </a:ext>
              </a:extLst>
            </p:cNvPr>
            <p:cNvSpPr/>
            <p:nvPr/>
          </p:nvSpPr>
          <p:spPr>
            <a:xfrm>
              <a:off x="3577259" y="1868120"/>
              <a:ext cx="1553839" cy="655946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2000">
                <a:latin typeface="Constantia" panose="02030602050306030303" pitchFamily="18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7AF53FF-30A6-492C-9F33-3F3BEE6C54C5}"/>
                </a:ext>
              </a:extLst>
            </p:cNvPr>
            <p:cNvSpPr/>
            <p:nvPr/>
          </p:nvSpPr>
          <p:spPr>
            <a:xfrm>
              <a:off x="3637619" y="1991293"/>
              <a:ext cx="381738" cy="381738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2000">
                <a:latin typeface="Constantia" panose="02030602050306030303" pitchFamily="18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D636053-8484-46DD-A7C2-DE10398B5A3F}"/>
                </a:ext>
              </a:extLst>
            </p:cNvPr>
            <p:cNvSpPr/>
            <p:nvPr/>
          </p:nvSpPr>
          <p:spPr>
            <a:xfrm>
              <a:off x="4691970" y="1943441"/>
              <a:ext cx="381738" cy="381738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2000">
                <a:latin typeface="Constantia" panose="02030602050306030303" pitchFamily="18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F713711-DC01-411C-A6EC-EB453D6A6343}"/>
                </a:ext>
              </a:extLst>
            </p:cNvPr>
            <p:cNvSpPr/>
            <p:nvPr/>
          </p:nvSpPr>
          <p:spPr>
            <a:xfrm>
              <a:off x="3796426" y="3532764"/>
              <a:ext cx="1553265" cy="3199717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  <a:gd name="connsiteX0" fmla="*/ 886613 w 1061343"/>
                <a:gd name="connsiteY0" fmla="*/ 763556 h 2318072"/>
                <a:gd name="connsiteX1" fmla="*/ 774568 w 1061343"/>
                <a:gd name="connsiteY1" fmla="*/ 377665 h 2318072"/>
                <a:gd name="connsiteX2" fmla="*/ 773392 w 1061343"/>
                <a:gd name="connsiteY2" fmla="*/ 364344 h 2318072"/>
                <a:gd name="connsiteX3" fmla="*/ 773392 w 1061343"/>
                <a:gd name="connsiteY3" fmla="*/ 209204 h 2318072"/>
                <a:gd name="connsiteX4" fmla="*/ 774176 w 1061343"/>
                <a:gd name="connsiteY4" fmla="*/ 99117 h 2318072"/>
                <a:gd name="connsiteX5" fmla="*/ 776526 w 1061343"/>
                <a:gd name="connsiteY5" fmla="*/ 63075 h 2318072"/>
                <a:gd name="connsiteX6" fmla="*/ 772217 w 1061343"/>
                <a:gd name="connsiteY6" fmla="*/ 46620 h 2318072"/>
                <a:gd name="connsiteX7" fmla="*/ 738133 w 1061343"/>
                <a:gd name="connsiteY7" fmla="*/ 14104 h 2318072"/>
                <a:gd name="connsiteX8" fmla="*/ 729123 w 1061343"/>
                <a:gd name="connsiteY8" fmla="*/ 24290 h 2318072"/>
                <a:gd name="connsiteX9" fmla="*/ 723638 w 1061343"/>
                <a:gd name="connsiteY9" fmla="*/ 50930 h 2318072"/>
                <a:gd name="connsiteX10" fmla="*/ 688379 w 1061343"/>
                <a:gd name="connsiteY10" fmla="*/ 101860 h 2318072"/>
                <a:gd name="connsiteX11" fmla="*/ 554786 w 1061343"/>
                <a:gd name="connsiteY11" fmla="*/ 184523 h 2318072"/>
                <a:gd name="connsiteX12" fmla="*/ 545775 w 1061343"/>
                <a:gd name="connsiteY12" fmla="*/ 191183 h 2318072"/>
                <a:gd name="connsiteX13" fmla="*/ 526578 w 1061343"/>
                <a:gd name="connsiteY13" fmla="*/ 205678 h 2318072"/>
                <a:gd name="connsiteX14" fmla="*/ 492495 w 1061343"/>
                <a:gd name="connsiteY14" fmla="*/ 208812 h 2318072"/>
                <a:gd name="connsiteX15" fmla="*/ 487010 w 1061343"/>
                <a:gd name="connsiteY15" fmla="*/ 202152 h 2318072"/>
                <a:gd name="connsiteX16" fmla="*/ 459194 w 1061343"/>
                <a:gd name="connsiteY16" fmla="*/ 189224 h 2318072"/>
                <a:gd name="connsiteX17" fmla="*/ 438822 w 1061343"/>
                <a:gd name="connsiteY17" fmla="*/ 179822 h 2318072"/>
                <a:gd name="connsiteX18" fmla="*/ 375748 w 1061343"/>
                <a:gd name="connsiteY18" fmla="*/ 147697 h 2318072"/>
                <a:gd name="connsiteX19" fmla="*/ 372222 w 1061343"/>
                <a:gd name="connsiteY19" fmla="*/ 146130 h 2318072"/>
                <a:gd name="connsiteX20" fmla="*/ 360861 w 1061343"/>
                <a:gd name="connsiteY20" fmla="*/ 139469 h 2318072"/>
                <a:gd name="connsiteX21" fmla="*/ 209246 w 1061343"/>
                <a:gd name="connsiteY21" fmla="*/ 64250 h 2318072"/>
                <a:gd name="connsiteX22" fmla="*/ 153223 w 1061343"/>
                <a:gd name="connsiteY22" fmla="*/ 36435 h 2318072"/>
                <a:gd name="connsiteX23" fmla="*/ 138728 w 1061343"/>
                <a:gd name="connsiteY23" fmla="*/ 18021 h 2318072"/>
                <a:gd name="connsiteX24" fmla="*/ 130893 w 1061343"/>
                <a:gd name="connsiteY24" fmla="*/ 0 h 2318072"/>
                <a:gd name="connsiteX25" fmla="*/ 109737 w 1061343"/>
                <a:gd name="connsiteY25" fmla="*/ 24681 h 2318072"/>
                <a:gd name="connsiteX26" fmla="*/ 100726 w 1061343"/>
                <a:gd name="connsiteY26" fmla="*/ 81880 h 2318072"/>
                <a:gd name="connsiteX27" fmla="*/ 100726 w 1061343"/>
                <a:gd name="connsiteY27" fmla="*/ 103035 h 2318072"/>
                <a:gd name="connsiteX28" fmla="*/ 97984 w 1061343"/>
                <a:gd name="connsiteY28" fmla="*/ 121840 h 2318072"/>
                <a:gd name="connsiteX29" fmla="*/ 92891 w 1061343"/>
                <a:gd name="connsiteY29" fmla="*/ 167285 h 2318072"/>
                <a:gd name="connsiteX30" fmla="*/ 134419 w 1061343"/>
                <a:gd name="connsiteY30" fmla="*/ 363561 h 2318072"/>
                <a:gd name="connsiteX31" fmla="*/ 142254 w 1061343"/>
                <a:gd name="connsiteY31" fmla="*/ 408614 h 2318072"/>
                <a:gd name="connsiteX32" fmla="*/ 95634 w 1061343"/>
                <a:gd name="connsiteY32" fmla="*/ 680110 h 2318072"/>
                <a:gd name="connsiteX33" fmla="*/ 47838 w 1061343"/>
                <a:gd name="connsiteY33" fmla="*/ 958265 h 2318072"/>
                <a:gd name="connsiteX34" fmla="*/ 42 w 1061343"/>
                <a:gd name="connsiteY34" fmla="*/ 1234853 h 2318072"/>
                <a:gd name="connsiteX35" fmla="*/ 37913 w 1061343"/>
                <a:gd name="connsiteY35" fmla="*/ 2318072 h 2318072"/>
                <a:gd name="connsiteX36" fmla="*/ 298569 w 1061343"/>
                <a:gd name="connsiteY36" fmla="*/ 1403313 h 2318072"/>
                <a:gd name="connsiteX37" fmla="*/ 437255 w 1061343"/>
                <a:gd name="connsiteY37" fmla="*/ 1403313 h 2318072"/>
                <a:gd name="connsiteX38" fmla="*/ 747927 w 1061343"/>
                <a:gd name="connsiteY38" fmla="*/ 1403313 h 2318072"/>
                <a:gd name="connsiteX39" fmla="*/ 862715 w 1061343"/>
                <a:gd name="connsiteY39" fmla="*/ 1403313 h 2318072"/>
                <a:gd name="connsiteX40" fmla="*/ 1061342 w 1061343"/>
                <a:gd name="connsiteY40" fmla="*/ 1403313 h 2318072"/>
                <a:gd name="connsiteX41" fmla="*/ 886613 w 1061343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15129 w 1039216"/>
                <a:gd name="connsiteY37" fmla="*/ 1403313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75268 w 1039216"/>
                <a:gd name="connsiteY37" fmla="*/ 1634376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22159"/>
                <a:gd name="connsiteX1" fmla="*/ 752442 w 1039216"/>
                <a:gd name="connsiteY1" fmla="*/ 377665 h 2322159"/>
                <a:gd name="connsiteX2" fmla="*/ 751266 w 1039216"/>
                <a:gd name="connsiteY2" fmla="*/ 364344 h 2322159"/>
                <a:gd name="connsiteX3" fmla="*/ 751266 w 1039216"/>
                <a:gd name="connsiteY3" fmla="*/ 209204 h 2322159"/>
                <a:gd name="connsiteX4" fmla="*/ 752050 w 1039216"/>
                <a:gd name="connsiteY4" fmla="*/ 99117 h 2322159"/>
                <a:gd name="connsiteX5" fmla="*/ 754400 w 1039216"/>
                <a:gd name="connsiteY5" fmla="*/ 63075 h 2322159"/>
                <a:gd name="connsiteX6" fmla="*/ 750091 w 1039216"/>
                <a:gd name="connsiteY6" fmla="*/ 46620 h 2322159"/>
                <a:gd name="connsiteX7" fmla="*/ 716007 w 1039216"/>
                <a:gd name="connsiteY7" fmla="*/ 14104 h 2322159"/>
                <a:gd name="connsiteX8" fmla="*/ 706997 w 1039216"/>
                <a:gd name="connsiteY8" fmla="*/ 24290 h 2322159"/>
                <a:gd name="connsiteX9" fmla="*/ 701512 w 1039216"/>
                <a:gd name="connsiteY9" fmla="*/ 50930 h 2322159"/>
                <a:gd name="connsiteX10" fmla="*/ 666253 w 1039216"/>
                <a:gd name="connsiteY10" fmla="*/ 101860 h 2322159"/>
                <a:gd name="connsiteX11" fmla="*/ 532660 w 1039216"/>
                <a:gd name="connsiteY11" fmla="*/ 184523 h 2322159"/>
                <a:gd name="connsiteX12" fmla="*/ 523649 w 1039216"/>
                <a:gd name="connsiteY12" fmla="*/ 191183 h 2322159"/>
                <a:gd name="connsiteX13" fmla="*/ 504452 w 1039216"/>
                <a:gd name="connsiteY13" fmla="*/ 205678 h 2322159"/>
                <a:gd name="connsiteX14" fmla="*/ 470369 w 1039216"/>
                <a:gd name="connsiteY14" fmla="*/ 208812 h 2322159"/>
                <a:gd name="connsiteX15" fmla="*/ 464884 w 1039216"/>
                <a:gd name="connsiteY15" fmla="*/ 202152 h 2322159"/>
                <a:gd name="connsiteX16" fmla="*/ 437068 w 1039216"/>
                <a:gd name="connsiteY16" fmla="*/ 189224 h 2322159"/>
                <a:gd name="connsiteX17" fmla="*/ 416696 w 1039216"/>
                <a:gd name="connsiteY17" fmla="*/ 179822 h 2322159"/>
                <a:gd name="connsiteX18" fmla="*/ 353622 w 1039216"/>
                <a:gd name="connsiteY18" fmla="*/ 147697 h 2322159"/>
                <a:gd name="connsiteX19" fmla="*/ 350096 w 1039216"/>
                <a:gd name="connsiteY19" fmla="*/ 146130 h 2322159"/>
                <a:gd name="connsiteX20" fmla="*/ 338735 w 1039216"/>
                <a:gd name="connsiteY20" fmla="*/ 139469 h 2322159"/>
                <a:gd name="connsiteX21" fmla="*/ 187120 w 1039216"/>
                <a:gd name="connsiteY21" fmla="*/ 64250 h 2322159"/>
                <a:gd name="connsiteX22" fmla="*/ 131097 w 1039216"/>
                <a:gd name="connsiteY22" fmla="*/ 36435 h 2322159"/>
                <a:gd name="connsiteX23" fmla="*/ 116602 w 1039216"/>
                <a:gd name="connsiteY23" fmla="*/ 18021 h 2322159"/>
                <a:gd name="connsiteX24" fmla="*/ 108767 w 1039216"/>
                <a:gd name="connsiteY24" fmla="*/ 0 h 2322159"/>
                <a:gd name="connsiteX25" fmla="*/ 87611 w 1039216"/>
                <a:gd name="connsiteY25" fmla="*/ 24681 h 2322159"/>
                <a:gd name="connsiteX26" fmla="*/ 78600 w 1039216"/>
                <a:gd name="connsiteY26" fmla="*/ 81880 h 2322159"/>
                <a:gd name="connsiteX27" fmla="*/ 78600 w 1039216"/>
                <a:gd name="connsiteY27" fmla="*/ 103035 h 2322159"/>
                <a:gd name="connsiteX28" fmla="*/ 75858 w 1039216"/>
                <a:gd name="connsiteY28" fmla="*/ 121840 h 2322159"/>
                <a:gd name="connsiteX29" fmla="*/ 70765 w 1039216"/>
                <a:gd name="connsiteY29" fmla="*/ 167285 h 2322159"/>
                <a:gd name="connsiteX30" fmla="*/ 112293 w 1039216"/>
                <a:gd name="connsiteY30" fmla="*/ 363561 h 2322159"/>
                <a:gd name="connsiteX31" fmla="*/ 120128 w 1039216"/>
                <a:gd name="connsiteY31" fmla="*/ 408614 h 2322159"/>
                <a:gd name="connsiteX32" fmla="*/ 73508 w 1039216"/>
                <a:gd name="connsiteY32" fmla="*/ 680110 h 2322159"/>
                <a:gd name="connsiteX33" fmla="*/ 25712 w 1039216"/>
                <a:gd name="connsiteY33" fmla="*/ 958265 h 2322159"/>
                <a:gd name="connsiteX34" fmla="*/ 73 w 1039216"/>
                <a:gd name="connsiteY34" fmla="*/ 1282332 h 2322159"/>
                <a:gd name="connsiteX35" fmla="*/ 15787 w 1039216"/>
                <a:gd name="connsiteY35" fmla="*/ 2318072 h 2322159"/>
                <a:gd name="connsiteX36" fmla="*/ 475268 w 1039216"/>
                <a:gd name="connsiteY36" fmla="*/ 1634376 h 2322159"/>
                <a:gd name="connsiteX37" fmla="*/ 725801 w 1039216"/>
                <a:gd name="connsiteY37" fmla="*/ 1403313 h 2322159"/>
                <a:gd name="connsiteX38" fmla="*/ 840589 w 1039216"/>
                <a:gd name="connsiteY38" fmla="*/ 1403313 h 2322159"/>
                <a:gd name="connsiteX39" fmla="*/ 1039216 w 1039216"/>
                <a:gd name="connsiteY39" fmla="*/ 1403313 h 2322159"/>
                <a:gd name="connsiteX40" fmla="*/ 864487 w 1039216"/>
                <a:gd name="connsiteY40" fmla="*/ 763556 h 2322159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725801 w 1039216"/>
                <a:gd name="connsiteY36" fmla="*/ 1403313 h 2318454"/>
                <a:gd name="connsiteX37" fmla="*/ 840589 w 1039216"/>
                <a:gd name="connsiteY37" fmla="*/ 1403313 h 2318454"/>
                <a:gd name="connsiteX38" fmla="*/ 1039216 w 1039216"/>
                <a:gd name="connsiteY38" fmla="*/ 1403313 h 2318454"/>
                <a:gd name="connsiteX39" fmla="*/ 864487 w 1039216"/>
                <a:gd name="connsiteY39" fmla="*/ 763556 h 2318454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840589 w 1039216"/>
                <a:gd name="connsiteY36" fmla="*/ 1403313 h 2318454"/>
                <a:gd name="connsiteX37" fmla="*/ 1039216 w 1039216"/>
                <a:gd name="connsiteY37" fmla="*/ 1403313 h 2318454"/>
                <a:gd name="connsiteX38" fmla="*/ 864487 w 1039216"/>
                <a:gd name="connsiteY38" fmla="*/ 763556 h 2318454"/>
                <a:gd name="connsiteX0" fmla="*/ 864487 w 1131793"/>
                <a:gd name="connsiteY0" fmla="*/ 763556 h 2388302"/>
                <a:gd name="connsiteX1" fmla="*/ 752442 w 1131793"/>
                <a:gd name="connsiteY1" fmla="*/ 377665 h 2388302"/>
                <a:gd name="connsiteX2" fmla="*/ 751266 w 1131793"/>
                <a:gd name="connsiteY2" fmla="*/ 364344 h 2388302"/>
                <a:gd name="connsiteX3" fmla="*/ 751266 w 1131793"/>
                <a:gd name="connsiteY3" fmla="*/ 209204 h 2388302"/>
                <a:gd name="connsiteX4" fmla="*/ 752050 w 1131793"/>
                <a:gd name="connsiteY4" fmla="*/ 99117 h 2388302"/>
                <a:gd name="connsiteX5" fmla="*/ 754400 w 1131793"/>
                <a:gd name="connsiteY5" fmla="*/ 63075 h 2388302"/>
                <a:gd name="connsiteX6" fmla="*/ 750091 w 1131793"/>
                <a:gd name="connsiteY6" fmla="*/ 46620 h 2388302"/>
                <a:gd name="connsiteX7" fmla="*/ 716007 w 1131793"/>
                <a:gd name="connsiteY7" fmla="*/ 14104 h 2388302"/>
                <a:gd name="connsiteX8" fmla="*/ 706997 w 1131793"/>
                <a:gd name="connsiteY8" fmla="*/ 24290 h 2388302"/>
                <a:gd name="connsiteX9" fmla="*/ 701512 w 1131793"/>
                <a:gd name="connsiteY9" fmla="*/ 50930 h 2388302"/>
                <a:gd name="connsiteX10" fmla="*/ 666253 w 1131793"/>
                <a:gd name="connsiteY10" fmla="*/ 101860 h 2388302"/>
                <a:gd name="connsiteX11" fmla="*/ 532660 w 1131793"/>
                <a:gd name="connsiteY11" fmla="*/ 184523 h 2388302"/>
                <a:gd name="connsiteX12" fmla="*/ 523649 w 1131793"/>
                <a:gd name="connsiteY12" fmla="*/ 191183 h 2388302"/>
                <a:gd name="connsiteX13" fmla="*/ 504452 w 1131793"/>
                <a:gd name="connsiteY13" fmla="*/ 205678 h 2388302"/>
                <a:gd name="connsiteX14" fmla="*/ 470369 w 1131793"/>
                <a:gd name="connsiteY14" fmla="*/ 208812 h 2388302"/>
                <a:gd name="connsiteX15" fmla="*/ 464884 w 1131793"/>
                <a:gd name="connsiteY15" fmla="*/ 202152 h 2388302"/>
                <a:gd name="connsiteX16" fmla="*/ 437068 w 1131793"/>
                <a:gd name="connsiteY16" fmla="*/ 189224 h 2388302"/>
                <a:gd name="connsiteX17" fmla="*/ 416696 w 1131793"/>
                <a:gd name="connsiteY17" fmla="*/ 179822 h 2388302"/>
                <a:gd name="connsiteX18" fmla="*/ 353622 w 1131793"/>
                <a:gd name="connsiteY18" fmla="*/ 147697 h 2388302"/>
                <a:gd name="connsiteX19" fmla="*/ 350096 w 1131793"/>
                <a:gd name="connsiteY19" fmla="*/ 146130 h 2388302"/>
                <a:gd name="connsiteX20" fmla="*/ 338735 w 1131793"/>
                <a:gd name="connsiteY20" fmla="*/ 139469 h 2388302"/>
                <a:gd name="connsiteX21" fmla="*/ 187120 w 1131793"/>
                <a:gd name="connsiteY21" fmla="*/ 64250 h 2388302"/>
                <a:gd name="connsiteX22" fmla="*/ 131097 w 1131793"/>
                <a:gd name="connsiteY22" fmla="*/ 36435 h 2388302"/>
                <a:gd name="connsiteX23" fmla="*/ 116602 w 1131793"/>
                <a:gd name="connsiteY23" fmla="*/ 18021 h 2388302"/>
                <a:gd name="connsiteX24" fmla="*/ 108767 w 1131793"/>
                <a:gd name="connsiteY24" fmla="*/ 0 h 2388302"/>
                <a:gd name="connsiteX25" fmla="*/ 87611 w 1131793"/>
                <a:gd name="connsiteY25" fmla="*/ 24681 h 2388302"/>
                <a:gd name="connsiteX26" fmla="*/ 78600 w 1131793"/>
                <a:gd name="connsiteY26" fmla="*/ 81880 h 2388302"/>
                <a:gd name="connsiteX27" fmla="*/ 78600 w 1131793"/>
                <a:gd name="connsiteY27" fmla="*/ 103035 h 2388302"/>
                <a:gd name="connsiteX28" fmla="*/ 75858 w 1131793"/>
                <a:gd name="connsiteY28" fmla="*/ 121840 h 2388302"/>
                <a:gd name="connsiteX29" fmla="*/ 70765 w 1131793"/>
                <a:gd name="connsiteY29" fmla="*/ 167285 h 2388302"/>
                <a:gd name="connsiteX30" fmla="*/ 112293 w 1131793"/>
                <a:gd name="connsiteY30" fmla="*/ 363561 h 2388302"/>
                <a:gd name="connsiteX31" fmla="*/ 120128 w 1131793"/>
                <a:gd name="connsiteY31" fmla="*/ 408614 h 2388302"/>
                <a:gd name="connsiteX32" fmla="*/ 73508 w 1131793"/>
                <a:gd name="connsiteY32" fmla="*/ 680110 h 2388302"/>
                <a:gd name="connsiteX33" fmla="*/ 25712 w 1131793"/>
                <a:gd name="connsiteY33" fmla="*/ 958265 h 2388302"/>
                <a:gd name="connsiteX34" fmla="*/ 73 w 1131793"/>
                <a:gd name="connsiteY34" fmla="*/ 1282332 h 2388302"/>
                <a:gd name="connsiteX35" fmla="*/ 15787 w 1131793"/>
                <a:gd name="connsiteY35" fmla="*/ 2318072 h 2388302"/>
                <a:gd name="connsiteX36" fmla="*/ 1131793 w 1131793"/>
                <a:gd name="connsiteY36" fmla="*/ 2314905 h 2388302"/>
                <a:gd name="connsiteX37" fmla="*/ 1039216 w 1131793"/>
                <a:gd name="connsiteY37" fmla="*/ 1403313 h 2388302"/>
                <a:gd name="connsiteX38" fmla="*/ 864487 w 1131793"/>
                <a:gd name="connsiteY38" fmla="*/ 763556 h 2388302"/>
                <a:gd name="connsiteX0" fmla="*/ 864487 w 1131793"/>
                <a:gd name="connsiteY0" fmla="*/ 763556 h 2331483"/>
                <a:gd name="connsiteX1" fmla="*/ 752442 w 1131793"/>
                <a:gd name="connsiteY1" fmla="*/ 377665 h 2331483"/>
                <a:gd name="connsiteX2" fmla="*/ 751266 w 1131793"/>
                <a:gd name="connsiteY2" fmla="*/ 364344 h 2331483"/>
                <a:gd name="connsiteX3" fmla="*/ 751266 w 1131793"/>
                <a:gd name="connsiteY3" fmla="*/ 209204 h 2331483"/>
                <a:gd name="connsiteX4" fmla="*/ 752050 w 1131793"/>
                <a:gd name="connsiteY4" fmla="*/ 99117 h 2331483"/>
                <a:gd name="connsiteX5" fmla="*/ 754400 w 1131793"/>
                <a:gd name="connsiteY5" fmla="*/ 63075 h 2331483"/>
                <a:gd name="connsiteX6" fmla="*/ 750091 w 1131793"/>
                <a:gd name="connsiteY6" fmla="*/ 46620 h 2331483"/>
                <a:gd name="connsiteX7" fmla="*/ 716007 w 1131793"/>
                <a:gd name="connsiteY7" fmla="*/ 14104 h 2331483"/>
                <a:gd name="connsiteX8" fmla="*/ 706997 w 1131793"/>
                <a:gd name="connsiteY8" fmla="*/ 24290 h 2331483"/>
                <a:gd name="connsiteX9" fmla="*/ 701512 w 1131793"/>
                <a:gd name="connsiteY9" fmla="*/ 50930 h 2331483"/>
                <a:gd name="connsiteX10" fmla="*/ 666253 w 1131793"/>
                <a:gd name="connsiteY10" fmla="*/ 101860 h 2331483"/>
                <a:gd name="connsiteX11" fmla="*/ 532660 w 1131793"/>
                <a:gd name="connsiteY11" fmla="*/ 184523 h 2331483"/>
                <a:gd name="connsiteX12" fmla="*/ 523649 w 1131793"/>
                <a:gd name="connsiteY12" fmla="*/ 191183 h 2331483"/>
                <a:gd name="connsiteX13" fmla="*/ 504452 w 1131793"/>
                <a:gd name="connsiteY13" fmla="*/ 205678 h 2331483"/>
                <a:gd name="connsiteX14" fmla="*/ 470369 w 1131793"/>
                <a:gd name="connsiteY14" fmla="*/ 208812 h 2331483"/>
                <a:gd name="connsiteX15" fmla="*/ 464884 w 1131793"/>
                <a:gd name="connsiteY15" fmla="*/ 202152 h 2331483"/>
                <a:gd name="connsiteX16" fmla="*/ 437068 w 1131793"/>
                <a:gd name="connsiteY16" fmla="*/ 189224 h 2331483"/>
                <a:gd name="connsiteX17" fmla="*/ 416696 w 1131793"/>
                <a:gd name="connsiteY17" fmla="*/ 179822 h 2331483"/>
                <a:gd name="connsiteX18" fmla="*/ 353622 w 1131793"/>
                <a:gd name="connsiteY18" fmla="*/ 147697 h 2331483"/>
                <a:gd name="connsiteX19" fmla="*/ 350096 w 1131793"/>
                <a:gd name="connsiteY19" fmla="*/ 146130 h 2331483"/>
                <a:gd name="connsiteX20" fmla="*/ 338735 w 1131793"/>
                <a:gd name="connsiteY20" fmla="*/ 139469 h 2331483"/>
                <a:gd name="connsiteX21" fmla="*/ 187120 w 1131793"/>
                <a:gd name="connsiteY21" fmla="*/ 64250 h 2331483"/>
                <a:gd name="connsiteX22" fmla="*/ 131097 w 1131793"/>
                <a:gd name="connsiteY22" fmla="*/ 36435 h 2331483"/>
                <a:gd name="connsiteX23" fmla="*/ 116602 w 1131793"/>
                <a:gd name="connsiteY23" fmla="*/ 18021 h 2331483"/>
                <a:gd name="connsiteX24" fmla="*/ 108767 w 1131793"/>
                <a:gd name="connsiteY24" fmla="*/ 0 h 2331483"/>
                <a:gd name="connsiteX25" fmla="*/ 87611 w 1131793"/>
                <a:gd name="connsiteY25" fmla="*/ 24681 h 2331483"/>
                <a:gd name="connsiteX26" fmla="*/ 78600 w 1131793"/>
                <a:gd name="connsiteY26" fmla="*/ 81880 h 2331483"/>
                <a:gd name="connsiteX27" fmla="*/ 78600 w 1131793"/>
                <a:gd name="connsiteY27" fmla="*/ 103035 h 2331483"/>
                <a:gd name="connsiteX28" fmla="*/ 75858 w 1131793"/>
                <a:gd name="connsiteY28" fmla="*/ 121840 h 2331483"/>
                <a:gd name="connsiteX29" fmla="*/ 70765 w 1131793"/>
                <a:gd name="connsiteY29" fmla="*/ 167285 h 2331483"/>
                <a:gd name="connsiteX30" fmla="*/ 112293 w 1131793"/>
                <a:gd name="connsiteY30" fmla="*/ 363561 h 2331483"/>
                <a:gd name="connsiteX31" fmla="*/ 120128 w 1131793"/>
                <a:gd name="connsiteY31" fmla="*/ 408614 h 2331483"/>
                <a:gd name="connsiteX32" fmla="*/ 73508 w 1131793"/>
                <a:gd name="connsiteY32" fmla="*/ 680110 h 2331483"/>
                <a:gd name="connsiteX33" fmla="*/ 25712 w 1131793"/>
                <a:gd name="connsiteY33" fmla="*/ 958265 h 2331483"/>
                <a:gd name="connsiteX34" fmla="*/ 73 w 1131793"/>
                <a:gd name="connsiteY34" fmla="*/ 1282332 h 2331483"/>
                <a:gd name="connsiteX35" fmla="*/ 15787 w 1131793"/>
                <a:gd name="connsiteY35" fmla="*/ 2318072 h 2331483"/>
                <a:gd name="connsiteX36" fmla="*/ 1131793 w 1131793"/>
                <a:gd name="connsiteY36" fmla="*/ 2314905 h 2331483"/>
                <a:gd name="connsiteX37" fmla="*/ 1039216 w 1131793"/>
                <a:gd name="connsiteY37" fmla="*/ 1403313 h 2331483"/>
                <a:gd name="connsiteX38" fmla="*/ 864487 w 1131793"/>
                <a:gd name="connsiteY38" fmla="*/ 763556 h 233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31793" h="2331483">
                  <a:moveTo>
                    <a:pt x="864487" y="763556"/>
                  </a:moveTo>
                  <a:cubicBezTo>
                    <a:pt x="828836" y="634664"/>
                    <a:pt x="795144" y="504597"/>
                    <a:pt x="752442" y="377665"/>
                  </a:cubicBezTo>
                  <a:cubicBezTo>
                    <a:pt x="750875" y="372963"/>
                    <a:pt x="751266" y="368654"/>
                    <a:pt x="751266" y="364344"/>
                  </a:cubicBezTo>
                  <a:lnTo>
                    <a:pt x="751266" y="209204"/>
                  </a:lnTo>
                  <a:cubicBezTo>
                    <a:pt x="751266" y="172378"/>
                    <a:pt x="751658" y="135944"/>
                    <a:pt x="752050" y="99117"/>
                  </a:cubicBezTo>
                  <a:cubicBezTo>
                    <a:pt x="757143" y="87364"/>
                    <a:pt x="754009" y="75220"/>
                    <a:pt x="754400" y="63075"/>
                  </a:cubicBezTo>
                  <a:cubicBezTo>
                    <a:pt x="754792" y="57198"/>
                    <a:pt x="754009" y="50930"/>
                    <a:pt x="750091" y="46620"/>
                  </a:cubicBezTo>
                  <a:cubicBezTo>
                    <a:pt x="739513" y="35259"/>
                    <a:pt x="729327" y="22723"/>
                    <a:pt x="716007" y="14104"/>
                  </a:cubicBezTo>
                  <a:cubicBezTo>
                    <a:pt x="709347" y="14104"/>
                    <a:pt x="707780" y="18805"/>
                    <a:pt x="706997" y="24290"/>
                  </a:cubicBezTo>
                  <a:cubicBezTo>
                    <a:pt x="706213" y="33300"/>
                    <a:pt x="702687" y="41919"/>
                    <a:pt x="701512" y="50930"/>
                  </a:cubicBezTo>
                  <a:cubicBezTo>
                    <a:pt x="698769" y="74044"/>
                    <a:pt x="690542" y="93633"/>
                    <a:pt x="666253" y="101860"/>
                  </a:cubicBezTo>
                  <a:lnTo>
                    <a:pt x="532660" y="184523"/>
                  </a:lnTo>
                  <a:cubicBezTo>
                    <a:pt x="529917" y="186873"/>
                    <a:pt x="526783" y="189224"/>
                    <a:pt x="523649" y="191183"/>
                  </a:cubicBezTo>
                  <a:cubicBezTo>
                    <a:pt x="518164" y="197059"/>
                    <a:pt x="508370" y="198235"/>
                    <a:pt x="504452" y="205678"/>
                  </a:cubicBezTo>
                  <a:cubicBezTo>
                    <a:pt x="493483" y="210771"/>
                    <a:pt x="482122" y="209596"/>
                    <a:pt x="470369" y="208812"/>
                  </a:cubicBezTo>
                  <a:cubicBezTo>
                    <a:pt x="472327" y="204895"/>
                    <a:pt x="467626" y="203328"/>
                    <a:pt x="464884" y="202152"/>
                  </a:cubicBezTo>
                  <a:cubicBezTo>
                    <a:pt x="455481" y="198235"/>
                    <a:pt x="446862" y="192750"/>
                    <a:pt x="437068" y="189224"/>
                  </a:cubicBezTo>
                  <a:cubicBezTo>
                    <a:pt x="429625" y="187265"/>
                    <a:pt x="422181" y="186090"/>
                    <a:pt x="416696" y="179822"/>
                  </a:cubicBezTo>
                  <a:cubicBezTo>
                    <a:pt x="396324" y="167677"/>
                    <a:pt x="374385" y="158666"/>
                    <a:pt x="353622" y="147697"/>
                  </a:cubicBezTo>
                  <a:cubicBezTo>
                    <a:pt x="352446" y="146913"/>
                    <a:pt x="351271" y="146521"/>
                    <a:pt x="350096" y="146130"/>
                  </a:cubicBezTo>
                  <a:cubicBezTo>
                    <a:pt x="346178" y="144563"/>
                    <a:pt x="342260" y="142212"/>
                    <a:pt x="338735" y="139469"/>
                  </a:cubicBezTo>
                  <a:lnTo>
                    <a:pt x="187120" y="64250"/>
                  </a:lnTo>
                  <a:cubicBezTo>
                    <a:pt x="167924" y="55631"/>
                    <a:pt x="150294" y="45053"/>
                    <a:pt x="131097" y="36435"/>
                  </a:cubicBezTo>
                  <a:cubicBezTo>
                    <a:pt x="122870" y="32517"/>
                    <a:pt x="118953" y="26640"/>
                    <a:pt x="116602" y="18021"/>
                  </a:cubicBezTo>
                  <a:cubicBezTo>
                    <a:pt x="115035" y="11753"/>
                    <a:pt x="115818" y="4309"/>
                    <a:pt x="108767" y="0"/>
                  </a:cubicBezTo>
                  <a:cubicBezTo>
                    <a:pt x="95838" y="3134"/>
                    <a:pt x="89570" y="12145"/>
                    <a:pt x="87611" y="24681"/>
                  </a:cubicBezTo>
                  <a:cubicBezTo>
                    <a:pt x="84477" y="43878"/>
                    <a:pt x="80951" y="62683"/>
                    <a:pt x="78600" y="81880"/>
                  </a:cubicBezTo>
                  <a:cubicBezTo>
                    <a:pt x="77817" y="88931"/>
                    <a:pt x="76642" y="95983"/>
                    <a:pt x="78600" y="103035"/>
                  </a:cubicBezTo>
                  <a:cubicBezTo>
                    <a:pt x="77817" y="109303"/>
                    <a:pt x="76250" y="115572"/>
                    <a:pt x="75858" y="121840"/>
                  </a:cubicBezTo>
                  <a:cubicBezTo>
                    <a:pt x="75075" y="137119"/>
                    <a:pt x="67631" y="152006"/>
                    <a:pt x="70765" y="167285"/>
                  </a:cubicBezTo>
                  <a:cubicBezTo>
                    <a:pt x="84477" y="232710"/>
                    <a:pt x="98972" y="298136"/>
                    <a:pt x="112293" y="363561"/>
                  </a:cubicBezTo>
                  <a:cubicBezTo>
                    <a:pt x="115427" y="378448"/>
                    <a:pt x="122479" y="393727"/>
                    <a:pt x="120128" y="408614"/>
                  </a:cubicBezTo>
                  <a:cubicBezTo>
                    <a:pt x="105241" y="499113"/>
                    <a:pt x="89178" y="589611"/>
                    <a:pt x="73508" y="680110"/>
                  </a:cubicBezTo>
                  <a:cubicBezTo>
                    <a:pt x="57445" y="772958"/>
                    <a:pt x="41774" y="865416"/>
                    <a:pt x="25712" y="958265"/>
                  </a:cubicBezTo>
                  <a:cubicBezTo>
                    <a:pt x="9649" y="1050330"/>
                    <a:pt x="1660" y="1055698"/>
                    <a:pt x="73" y="1282332"/>
                  </a:cubicBezTo>
                  <a:cubicBezTo>
                    <a:pt x="-1581" y="1518462"/>
                    <a:pt x="25190" y="2262050"/>
                    <a:pt x="15787" y="2318072"/>
                  </a:cubicBezTo>
                  <a:cubicBezTo>
                    <a:pt x="155873" y="2338235"/>
                    <a:pt x="910578" y="2334424"/>
                    <a:pt x="1131793" y="2314905"/>
                  </a:cubicBezTo>
                  <a:lnTo>
                    <a:pt x="1039216" y="1403313"/>
                  </a:lnTo>
                  <a:cubicBezTo>
                    <a:pt x="981626" y="1190583"/>
                    <a:pt x="923644" y="977070"/>
                    <a:pt x="864487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2000">
                <a:latin typeface="Constantia" panose="02030602050306030303" pitchFamily="18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403A344-08FE-428F-82CF-A85ADD6683AE}"/>
                </a:ext>
              </a:extLst>
            </p:cNvPr>
            <p:cNvSpPr/>
            <p:nvPr/>
          </p:nvSpPr>
          <p:spPr>
            <a:xfrm>
              <a:off x="4241065" y="3825115"/>
              <a:ext cx="632218" cy="2920723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  <a:gd name="connsiteX0" fmla="*/ 98537 w 372040"/>
                <a:gd name="connsiteY0" fmla="*/ 2129196 h 2129213"/>
                <a:gd name="connsiteX1" fmla="*/ 49615 w 372040"/>
                <a:gd name="connsiteY1" fmla="*/ 373064 h 2129213"/>
                <a:gd name="connsiteX2" fmla="*/ 55883 w 372040"/>
                <a:gd name="connsiteY2" fmla="*/ 340155 h 2129213"/>
                <a:gd name="connsiteX3" fmla="*/ 103287 w 372040"/>
                <a:gd name="connsiteY3" fmla="*/ 224975 h 2129213"/>
                <a:gd name="connsiteX4" fmla="*/ 1819 w 372040"/>
                <a:gd name="connsiteY4" fmla="*/ 97651 h 2129213"/>
                <a:gd name="connsiteX5" fmla="*/ 116999 w 372040"/>
                <a:gd name="connsiteY5" fmla="*/ 6369 h 2129213"/>
                <a:gd name="connsiteX6" fmla="*/ 151475 w 372040"/>
                <a:gd name="connsiteY6" fmla="*/ 2843 h 2129213"/>
                <a:gd name="connsiteX7" fmla="*/ 308574 w 372040"/>
                <a:gd name="connsiteY7" fmla="*/ 104311 h 2129213"/>
                <a:gd name="connsiteX8" fmla="*/ 229045 w 372040"/>
                <a:gd name="connsiteY8" fmla="*/ 224584 h 2129213"/>
                <a:gd name="connsiteX9" fmla="*/ 282717 w 372040"/>
                <a:gd name="connsiteY9" fmla="*/ 331536 h 2129213"/>
                <a:gd name="connsiteX10" fmla="*/ 298780 w 372040"/>
                <a:gd name="connsiteY10" fmla="*/ 378940 h 2129213"/>
                <a:gd name="connsiteX11" fmla="*/ 372040 w 372040"/>
                <a:gd name="connsiteY11" fmla="*/ 1190684 h 2129213"/>
                <a:gd name="connsiteX12" fmla="*/ 98537 w 372040"/>
                <a:gd name="connsiteY12" fmla="*/ 2129196 h 2129213"/>
                <a:gd name="connsiteX0" fmla="*/ 98537 w 460667"/>
                <a:gd name="connsiteY0" fmla="*/ 2129196 h 2130772"/>
                <a:gd name="connsiteX1" fmla="*/ 49615 w 460667"/>
                <a:gd name="connsiteY1" fmla="*/ 373064 h 2130772"/>
                <a:gd name="connsiteX2" fmla="*/ 55883 w 460667"/>
                <a:gd name="connsiteY2" fmla="*/ 340155 h 2130772"/>
                <a:gd name="connsiteX3" fmla="*/ 103287 w 460667"/>
                <a:gd name="connsiteY3" fmla="*/ 224975 h 2130772"/>
                <a:gd name="connsiteX4" fmla="*/ 1819 w 460667"/>
                <a:gd name="connsiteY4" fmla="*/ 97651 h 2130772"/>
                <a:gd name="connsiteX5" fmla="*/ 116999 w 460667"/>
                <a:gd name="connsiteY5" fmla="*/ 6369 h 2130772"/>
                <a:gd name="connsiteX6" fmla="*/ 151475 w 460667"/>
                <a:gd name="connsiteY6" fmla="*/ 2843 h 2130772"/>
                <a:gd name="connsiteX7" fmla="*/ 308574 w 460667"/>
                <a:gd name="connsiteY7" fmla="*/ 104311 h 2130772"/>
                <a:gd name="connsiteX8" fmla="*/ 229045 w 460667"/>
                <a:gd name="connsiteY8" fmla="*/ 224584 h 2130772"/>
                <a:gd name="connsiteX9" fmla="*/ 282717 w 460667"/>
                <a:gd name="connsiteY9" fmla="*/ 331536 h 2130772"/>
                <a:gd name="connsiteX10" fmla="*/ 298780 w 460667"/>
                <a:gd name="connsiteY10" fmla="*/ 378940 h 2130772"/>
                <a:gd name="connsiteX11" fmla="*/ 460667 w 460667"/>
                <a:gd name="connsiteY11" fmla="*/ 2121268 h 2130772"/>
                <a:gd name="connsiteX12" fmla="*/ 98537 w 460667"/>
                <a:gd name="connsiteY12" fmla="*/ 2129196 h 2130772"/>
                <a:gd name="connsiteX0" fmla="*/ 95371 w 460667"/>
                <a:gd name="connsiteY0" fmla="*/ 2126030 h 2128193"/>
                <a:gd name="connsiteX1" fmla="*/ 49615 w 460667"/>
                <a:gd name="connsiteY1" fmla="*/ 373064 h 2128193"/>
                <a:gd name="connsiteX2" fmla="*/ 55883 w 460667"/>
                <a:gd name="connsiteY2" fmla="*/ 340155 h 2128193"/>
                <a:gd name="connsiteX3" fmla="*/ 103287 w 460667"/>
                <a:gd name="connsiteY3" fmla="*/ 224975 h 2128193"/>
                <a:gd name="connsiteX4" fmla="*/ 1819 w 460667"/>
                <a:gd name="connsiteY4" fmla="*/ 97651 h 2128193"/>
                <a:gd name="connsiteX5" fmla="*/ 116999 w 460667"/>
                <a:gd name="connsiteY5" fmla="*/ 6369 h 2128193"/>
                <a:gd name="connsiteX6" fmla="*/ 151475 w 460667"/>
                <a:gd name="connsiteY6" fmla="*/ 2843 h 2128193"/>
                <a:gd name="connsiteX7" fmla="*/ 308574 w 460667"/>
                <a:gd name="connsiteY7" fmla="*/ 104311 h 2128193"/>
                <a:gd name="connsiteX8" fmla="*/ 229045 w 460667"/>
                <a:gd name="connsiteY8" fmla="*/ 224584 h 2128193"/>
                <a:gd name="connsiteX9" fmla="*/ 282717 w 460667"/>
                <a:gd name="connsiteY9" fmla="*/ 331536 h 2128193"/>
                <a:gd name="connsiteX10" fmla="*/ 298780 w 460667"/>
                <a:gd name="connsiteY10" fmla="*/ 378940 h 2128193"/>
                <a:gd name="connsiteX11" fmla="*/ 460667 w 460667"/>
                <a:gd name="connsiteY11" fmla="*/ 2121268 h 2128193"/>
                <a:gd name="connsiteX12" fmla="*/ 95371 w 460667"/>
                <a:gd name="connsiteY12" fmla="*/ 2126030 h 212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667" h="2128193">
                  <a:moveTo>
                    <a:pt x="95371" y="2126030"/>
                  </a:moveTo>
                  <a:cubicBezTo>
                    <a:pt x="88711" y="2069223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456358" y="2069946"/>
                    <a:pt x="460667" y="2121268"/>
                  </a:cubicBezTo>
                  <a:cubicBezTo>
                    <a:pt x="400335" y="2127144"/>
                    <a:pt x="172941" y="2130731"/>
                    <a:pt x="95371" y="21260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2000">
                <a:latin typeface="Constantia" panose="02030602050306030303" pitchFamily="18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95C453D-3409-4FEA-ACAE-71FD7EA3884F}"/>
                </a:ext>
              </a:extLst>
            </p:cNvPr>
            <p:cNvSpPr/>
            <p:nvPr/>
          </p:nvSpPr>
          <p:spPr>
            <a:xfrm>
              <a:off x="4024378" y="1657523"/>
              <a:ext cx="840192" cy="270062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2000">
                <a:latin typeface="Constantia" panose="02030602050306030303" pitchFamily="18" charset="0"/>
              </a:endParaRPr>
            </a:p>
          </p:txBody>
        </p:sp>
        <p:sp>
          <p:nvSpPr>
            <p:cNvPr id="94" name="Graphic 124">
              <a:extLst>
                <a:ext uri="{FF2B5EF4-FFF2-40B4-BE49-F238E27FC236}">
                  <a16:creationId xmlns:a16="http://schemas.microsoft.com/office/drawing/2014/main" id="{BB357B23-B4B1-44FB-97F1-67778E4AD2E3}"/>
                </a:ext>
              </a:extLst>
            </p:cNvPr>
            <p:cNvSpPr/>
            <p:nvPr/>
          </p:nvSpPr>
          <p:spPr>
            <a:xfrm>
              <a:off x="3522278" y="2349947"/>
              <a:ext cx="302429" cy="292513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5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2000">
                <a:latin typeface="Constantia" panose="02030602050306030303" pitchFamily="18" charset="0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Resources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2F12CF-B2A6-4060-B895-7F1BC716641C}"/>
              </a:ext>
            </a:extLst>
          </p:cNvPr>
          <p:cNvGrpSpPr/>
          <p:nvPr/>
        </p:nvGrpSpPr>
        <p:grpSpPr>
          <a:xfrm>
            <a:off x="8326099" y="1958051"/>
            <a:ext cx="3374314" cy="730314"/>
            <a:chOff x="827584" y="5189237"/>
            <a:chExt cx="1836209" cy="73031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7C8C1F-D675-47E5-AEF5-AE61D46C88DD}"/>
                </a:ext>
              </a:extLst>
            </p:cNvPr>
            <p:cNvSpPr txBox="1"/>
            <p:nvPr/>
          </p:nvSpPr>
          <p:spPr>
            <a:xfrm>
              <a:off x="833113" y="5211665"/>
              <a:ext cx="18306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Constantia" panose="02030602050306030303" pitchFamily="18" charset="0"/>
                  <a:cs typeface="Arial" pitchFamily="34" charset="0"/>
                  <a:hlinkClick r:id="rId2"/>
                </a:rPr>
                <a:t>Coursera Course on Deep Learning </a:t>
              </a:r>
              <a:endParaRPr lang="ko-KR" altLang="en-US" sz="2000" b="1" dirty="0">
                <a:solidFill>
                  <a:schemeClr val="accent1"/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32D1D2-25D0-4AB1-BE13-98A1951EB78D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29A2E6-F4E9-4AA3-AFDE-4E1A83DE0183}"/>
              </a:ext>
            </a:extLst>
          </p:cNvPr>
          <p:cNvGrpSpPr/>
          <p:nvPr/>
        </p:nvGrpSpPr>
        <p:grpSpPr>
          <a:xfrm>
            <a:off x="4578823" y="6029366"/>
            <a:ext cx="3374314" cy="707886"/>
            <a:chOff x="827584" y="4922584"/>
            <a:chExt cx="1836209" cy="70788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ED4961-26A1-4C21-84A4-BD7200CF145B}"/>
                </a:ext>
              </a:extLst>
            </p:cNvPr>
            <p:cNvSpPr txBox="1"/>
            <p:nvPr/>
          </p:nvSpPr>
          <p:spPr>
            <a:xfrm>
              <a:off x="833113" y="4922584"/>
              <a:ext cx="18306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Constantia" panose="02030602050306030303" pitchFamily="18" charset="0"/>
                  <a:cs typeface="Arial" pitchFamily="34" charset="0"/>
                  <a:hlinkClick r:id="rId3"/>
                </a:rPr>
                <a:t>Stanford Course</a:t>
              </a:r>
              <a:r>
                <a:rPr lang="en-US" altLang="ko-KR" sz="2000" b="1" dirty="0">
                  <a:solidFill>
                    <a:schemeClr val="accent1"/>
                  </a:solidFill>
                  <a:latin typeface="Constantia" panose="02030602050306030303" pitchFamily="18" charset="0"/>
                  <a:cs typeface="Arial" pitchFamily="34" charset="0"/>
                </a:rPr>
                <a:t> on Computer Vision</a:t>
              </a:r>
              <a:endParaRPr lang="ko-KR" altLang="en-US" sz="2000" b="1" dirty="0">
                <a:solidFill>
                  <a:schemeClr val="accent1"/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DB6BBB-AF1A-46F9-9921-F82B30E76F67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tantia" panose="02030602050306030303" pitchFamily="18" charset="0"/>
                </a:rPr>
                <a:t>.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tantia" panose="02030602050306030303" pitchFamily="18" charset="0"/>
                </a:rPr>
                <a:t> 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19E2802-7756-4D11-A89D-7A449B6E2E22}"/>
              </a:ext>
            </a:extLst>
          </p:cNvPr>
          <p:cNvGrpSpPr/>
          <p:nvPr/>
        </p:nvGrpSpPr>
        <p:grpSpPr>
          <a:xfrm>
            <a:off x="8146716" y="3082111"/>
            <a:ext cx="3553696" cy="2035032"/>
            <a:chOff x="724440" y="3554315"/>
            <a:chExt cx="1933824" cy="20350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B62274C-D3CC-45FA-9A40-1D300AD165EE}"/>
                </a:ext>
              </a:extLst>
            </p:cNvPr>
            <p:cNvSpPr txBox="1"/>
            <p:nvPr/>
          </p:nvSpPr>
          <p:spPr>
            <a:xfrm>
              <a:off x="724440" y="3554315"/>
              <a:ext cx="18306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Constantia" panose="02030602050306030303" pitchFamily="18" charset="0"/>
                  <a:cs typeface="Arial" pitchFamily="34" charset="0"/>
                  <a:hlinkClick r:id="rId4"/>
                </a:rPr>
                <a:t>MIT Course</a:t>
              </a:r>
              <a:r>
                <a:rPr lang="en-US" altLang="ko-KR" sz="2000" b="1" dirty="0">
                  <a:solidFill>
                    <a:schemeClr val="accent1"/>
                  </a:solidFill>
                  <a:latin typeface="Constantia" panose="02030602050306030303" pitchFamily="18" charset="0"/>
                  <a:cs typeface="Arial" pitchFamily="34" charset="0"/>
                </a:rPr>
                <a:t> on Deep Learning</a:t>
              </a:r>
              <a:endParaRPr lang="ko-KR" altLang="en-US" sz="2000" b="1" dirty="0">
                <a:solidFill>
                  <a:schemeClr val="accent1"/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9AEE86E-18D3-4C2E-A651-0857FD3D40F4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D33D8B-1A2B-4D11-96D7-3C2E67A6895E}"/>
              </a:ext>
            </a:extLst>
          </p:cNvPr>
          <p:cNvGrpSpPr/>
          <p:nvPr/>
        </p:nvGrpSpPr>
        <p:grpSpPr>
          <a:xfrm>
            <a:off x="3647228" y="1676236"/>
            <a:ext cx="3364154" cy="707886"/>
            <a:chOff x="827584" y="4922584"/>
            <a:chExt cx="1830680" cy="70788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B34DF1-2922-46EE-AB0B-6BF176ECB977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Constantia" panose="02030602050306030303" pitchFamily="18" charset="0"/>
                  <a:cs typeface="Arial" pitchFamily="34" charset="0"/>
                </a:rPr>
                <a:t>Blog: </a:t>
              </a:r>
              <a:r>
                <a:rPr lang="en-US" altLang="ko-KR" sz="2000" b="1" dirty="0">
                  <a:solidFill>
                    <a:schemeClr val="accent1"/>
                  </a:solidFill>
                  <a:latin typeface="Constantia" panose="02030602050306030303" pitchFamily="18" charset="0"/>
                  <a:cs typeface="Arial" pitchFamily="34" charset="0"/>
                  <a:hlinkClick r:id="rId5"/>
                </a:rPr>
                <a:t>Machine Learning Mastery</a:t>
              </a:r>
              <a:endParaRPr lang="ko-KR" altLang="en-US" sz="2000" b="1" dirty="0">
                <a:solidFill>
                  <a:schemeClr val="accent1"/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5B2DDD-47EC-46F4-90E0-F54D1109C9F0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</p:grpSp>
      <p:sp>
        <p:nvSpPr>
          <p:cNvPr id="39" name="Round Same Side Corner Rectangle 11">
            <a:extLst>
              <a:ext uri="{FF2B5EF4-FFF2-40B4-BE49-F238E27FC236}">
                <a16:creationId xmlns:a16="http://schemas.microsoft.com/office/drawing/2014/main" id="{36304D11-B01E-46FF-A457-52DD328BCEBB}"/>
              </a:ext>
            </a:extLst>
          </p:cNvPr>
          <p:cNvSpPr/>
          <p:nvPr/>
        </p:nvSpPr>
        <p:spPr>
          <a:xfrm rot="9900000">
            <a:off x="3200485" y="1835432"/>
            <a:ext cx="445011" cy="377951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 dirty="0">
              <a:latin typeface="Constantia" panose="02030602050306030303" pitchFamily="18" charset="0"/>
            </a:endParaRPr>
          </a:p>
        </p:txBody>
      </p:sp>
      <p:sp>
        <p:nvSpPr>
          <p:cNvPr id="40" name="Oval 21">
            <a:extLst>
              <a:ext uri="{FF2B5EF4-FFF2-40B4-BE49-F238E27FC236}">
                <a16:creationId xmlns:a16="http://schemas.microsoft.com/office/drawing/2014/main" id="{3EA59815-FF97-4E9A-BBBD-9593A2A5902B}"/>
              </a:ext>
            </a:extLst>
          </p:cNvPr>
          <p:cNvSpPr>
            <a:spLocks noChangeAspect="1"/>
          </p:cNvSpPr>
          <p:nvPr/>
        </p:nvSpPr>
        <p:spPr>
          <a:xfrm>
            <a:off x="7747516" y="3077538"/>
            <a:ext cx="494378" cy="49850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 dirty="0">
              <a:latin typeface="Constantia" panose="02030602050306030303" pitchFamily="18" charset="0"/>
            </a:endParaRPr>
          </a:p>
        </p:txBody>
      </p:sp>
      <p:sp>
        <p:nvSpPr>
          <p:cNvPr id="41" name="Trapezoid 3">
            <a:extLst>
              <a:ext uri="{FF2B5EF4-FFF2-40B4-BE49-F238E27FC236}">
                <a16:creationId xmlns:a16="http://schemas.microsoft.com/office/drawing/2014/main" id="{11768F5D-9450-4F83-9172-9D527C53329B}"/>
              </a:ext>
            </a:extLst>
          </p:cNvPr>
          <p:cNvSpPr>
            <a:spLocks noChangeAspect="1"/>
          </p:cNvSpPr>
          <p:nvPr/>
        </p:nvSpPr>
        <p:spPr>
          <a:xfrm>
            <a:off x="7657878" y="1854614"/>
            <a:ext cx="575514" cy="586552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42" name="Rounded Rectangle 1">
            <a:extLst>
              <a:ext uri="{FF2B5EF4-FFF2-40B4-BE49-F238E27FC236}">
                <a16:creationId xmlns:a16="http://schemas.microsoft.com/office/drawing/2014/main" id="{3ACC87C0-02CE-4D69-A4CC-06FE54B99767}"/>
              </a:ext>
            </a:extLst>
          </p:cNvPr>
          <p:cNvSpPr>
            <a:spLocks noChangeAspect="1"/>
          </p:cNvSpPr>
          <p:nvPr/>
        </p:nvSpPr>
        <p:spPr>
          <a:xfrm rot="2648398">
            <a:off x="4633271" y="5983168"/>
            <a:ext cx="244650" cy="62570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43" name="Round Same Side Corner Rectangle 11">
            <a:extLst>
              <a:ext uri="{FF2B5EF4-FFF2-40B4-BE49-F238E27FC236}">
                <a16:creationId xmlns:a16="http://schemas.microsoft.com/office/drawing/2014/main" id="{99D50581-71F1-4892-AFD7-AC07F890E9EA}"/>
              </a:ext>
            </a:extLst>
          </p:cNvPr>
          <p:cNvSpPr/>
          <p:nvPr/>
        </p:nvSpPr>
        <p:spPr>
          <a:xfrm rot="9900000">
            <a:off x="3728154" y="3500021"/>
            <a:ext cx="445011" cy="377951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 dirty="0">
              <a:latin typeface="Constantia" panose="02030602050306030303" pitchFamily="18" charset="0"/>
            </a:endParaRPr>
          </a:p>
        </p:txBody>
      </p:sp>
      <p:sp>
        <p:nvSpPr>
          <p:cNvPr id="45" name="Round Same Side Corner Rectangle 11">
            <a:extLst>
              <a:ext uri="{FF2B5EF4-FFF2-40B4-BE49-F238E27FC236}">
                <a16:creationId xmlns:a16="http://schemas.microsoft.com/office/drawing/2014/main" id="{78E21AFF-151C-429B-8AE4-862FA1C33C50}"/>
              </a:ext>
            </a:extLst>
          </p:cNvPr>
          <p:cNvSpPr/>
          <p:nvPr/>
        </p:nvSpPr>
        <p:spPr>
          <a:xfrm rot="9900000">
            <a:off x="3521543" y="2932620"/>
            <a:ext cx="445011" cy="377951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 dirty="0">
              <a:latin typeface="Constantia" panose="02030602050306030303" pitchFamily="18" charset="0"/>
            </a:endParaRPr>
          </a:p>
        </p:txBody>
      </p:sp>
      <p:sp>
        <p:nvSpPr>
          <p:cNvPr id="46" name="Round Same Side Corner Rectangle 11">
            <a:extLst>
              <a:ext uri="{FF2B5EF4-FFF2-40B4-BE49-F238E27FC236}">
                <a16:creationId xmlns:a16="http://schemas.microsoft.com/office/drawing/2014/main" id="{414C4DE0-8E65-4714-BF7F-6669A89F037A}"/>
              </a:ext>
            </a:extLst>
          </p:cNvPr>
          <p:cNvSpPr/>
          <p:nvPr/>
        </p:nvSpPr>
        <p:spPr>
          <a:xfrm rot="9900000">
            <a:off x="3352712" y="2381346"/>
            <a:ext cx="445011" cy="377951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4294CFD-0778-4F98-9EDA-47149428D91E}"/>
              </a:ext>
            </a:extLst>
          </p:cNvPr>
          <p:cNvGrpSpPr/>
          <p:nvPr/>
        </p:nvGrpSpPr>
        <p:grpSpPr>
          <a:xfrm>
            <a:off x="3422990" y="2276849"/>
            <a:ext cx="3782014" cy="1286734"/>
            <a:chOff x="600196" y="4302613"/>
            <a:chExt cx="2058068" cy="128673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1B22860-52F2-420D-A02B-46AF3F5C0E2C}"/>
                </a:ext>
              </a:extLst>
            </p:cNvPr>
            <p:cNvSpPr txBox="1"/>
            <p:nvPr/>
          </p:nvSpPr>
          <p:spPr>
            <a:xfrm>
              <a:off x="600196" y="4302613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Constantia" panose="02030602050306030303" pitchFamily="18" charset="0"/>
                  <a:cs typeface="Arial" pitchFamily="34" charset="0"/>
                </a:rPr>
                <a:t>Blog: </a:t>
              </a:r>
              <a:r>
                <a:rPr lang="en-US" altLang="ko-KR" sz="2000" b="1" dirty="0">
                  <a:solidFill>
                    <a:schemeClr val="accent1"/>
                  </a:solidFill>
                  <a:latin typeface="Constantia" panose="02030602050306030303" pitchFamily="18" charset="0"/>
                  <a:cs typeface="Arial" pitchFamily="34" charset="0"/>
                  <a:hlinkClick r:id="rId6"/>
                </a:rPr>
                <a:t>Towards AI</a:t>
              </a:r>
              <a:r>
                <a:rPr lang="en-US" altLang="ko-KR" sz="2000" b="1" dirty="0">
                  <a:solidFill>
                    <a:schemeClr val="accent1"/>
                  </a:solidFill>
                  <a:latin typeface="Constantia" panose="02030602050306030303" pitchFamily="18" charset="0"/>
                  <a:cs typeface="Arial" pitchFamily="34" charset="0"/>
                </a:rPr>
                <a:t> </a:t>
              </a:r>
              <a:endParaRPr lang="ko-KR" altLang="en-US" sz="2000" b="1" dirty="0">
                <a:solidFill>
                  <a:schemeClr val="accent1"/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A35DE6E-E53E-4944-939E-185B52C05CD8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5B85663-E29C-41C7-862B-929FB3163093}"/>
              </a:ext>
            </a:extLst>
          </p:cNvPr>
          <p:cNvGrpSpPr/>
          <p:nvPr/>
        </p:nvGrpSpPr>
        <p:grpSpPr>
          <a:xfrm>
            <a:off x="3441650" y="3406800"/>
            <a:ext cx="3364154" cy="666763"/>
            <a:chOff x="827584" y="4922584"/>
            <a:chExt cx="1830680" cy="66676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EC570D-FEAB-47C3-B895-7C48AE64989A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Constantia" panose="02030602050306030303" pitchFamily="18" charset="0"/>
                  <a:cs typeface="Arial" pitchFamily="34" charset="0"/>
                </a:rPr>
                <a:t>Blog: </a:t>
              </a:r>
              <a:r>
                <a:rPr lang="en-US" altLang="ko-KR" sz="2000" b="1" dirty="0">
                  <a:solidFill>
                    <a:schemeClr val="accent1"/>
                  </a:solidFill>
                  <a:latin typeface="Constantia" panose="02030602050306030303" pitchFamily="18" charset="0"/>
                  <a:cs typeface="Arial" pitchFamily="34" charset="0"/>
                  <a:hlinkClick r:id="rId7"/>
                </a:rPr>
                <a:t>Medium</a:t>
              </a:r>
              <a:endParaRPr lang="ko-KR" altLang="en-US" sz="2000" b="1" dirty="0">
                <a:solidFill>
                  <a:schemeClr val="accent1"/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2922E2-06DE-46B3-84A4-E7EA508E783A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B2F4DF6-46F0-452B-BB57-9FBEA316F027}"/>
              </a:ext>
            </a:extLst>
          </p:cNvPr>
          <p:cNvGrpSpPr/>
          <p:nvPr/>
        </p:nvGrpSpPr>
        <p:grpSpPr>
          <a:xfrm>
            <a:off x="3480214" y="2836391"/>
            <a:ext cx="3364154" cy="666763"/>
            <a:chOff x="827584" y="4922584"/>
            <a:chExt cx="1830680" cy="66676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3681A09-0DFE-4BC1-A78F-E0954F9D229B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Constantia" panose="02030602050306030303" pitchFamily="18" charset="0"/>
                  <a:cs typeface="Arial" pitchFamily="34" charset="0"/>
                </a:rPr>
                <a:t>Blog: </a:t>
              </a:r>
              <a:r>
                <a:rPr lang="en-US" altLang="ko-KR" sz="2000" b="1" dirty="0">
                  <a:solidFill>
                    <a:schemeClr val="accent1"/>
                  </a:solidFill>
                  <a:latin typeface="Constantia" panose="02030602050306030303" pitchFamily="18" charset="0"/>
                  <a:cs typeface="Arial" pitchFamily="34" charset="0"/>
                  <a:hlinkClick r:id="rId8"/>
                </a:rPr>
                <a:t>MathWorks</a:t>
              </a:r>
              <a:endParaRPr lang="ko-KR" altLang="en-US" sz="2000" b="1" dirty="0">
                <a:solidFill>
                  <a:schemeClr val="accent1"/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C10924-C664-4009-AA35-FBF7DD4A9437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</p:grp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B85ECBDE-3A2D-401F-ACBB-02F58EC65AFB}"/>
              </a:ext>
            </a:extLst>
          </p:cNvPr>
          <p:cNvSpPr/>
          <p:nvPr/>
        </p:nvSpPr>
        <p:spPr>
          <a:xfrm rot="19704313">
            <a:off x="-541879" y="500734"/>
            <a:ext cx="4438437" cy="2339087"/>
          </a:xfrm>
          <a:prstGeom prst="irregularSeal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tantia" panose="02030602050306030303" pitchFamily="18" charset="0"/>
              </a:rPr>
              <a:t>No need to wander when resources are just here for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AA173-BC25-4B4C-950D-00F5D1D3C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7982" y="3873508"/>
            <a:ext cx="3468679" cy="157128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89A201-10EB-47B7-946D-4896E43EE5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1894" y="179656"/>
            <a:ext cx="3725516" cy="154905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E36970-D800-4040-A498-F515902775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6097" y="4098565"/>
            <a:ext cx="3364154" cy="171779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2" name="Round Same Side Corner Rectangle 11">
            <a:extLst>
              <a:ext uri="{FF2B5EF4-FFF2-40B4-BE49-F238E27FC236}">
                <a16:creationId xmlns:a16="http://schemas.microsoft.com/office/drawing/2014/main" id="{9F573211-48A2-4896-B90B-915D162C9DBA}"/>
              </a:ext>
            </a:extLst>
          </p:cNvPr>
          <p:cNvSpPr/>
          <p:nvPr/>
        </p:nvSpPr>
        <p:spPr>
          <a:xfrm rot="9900000">
            <a:off x="3086435" y="1308722"/>
            <a:ext cx="445011" cy="377951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 dirty="0">
              <a:latin typeface="Constantia" panose="02030602050306030303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7BDA752-ABA6-42D8-9BCD-3283E4D3554A}"/>
              </a:ext>
            </a:extLst>
          </p:cNvPr>
          <p:cNvSpPr txBox="1"/>
          <p:nvPr/>
        </p:nvSpPr>
        <p:spPr>
          <a:xfrm>
            <a:off x="3594431" y="1188651"/>
            <a:ext cx="3970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Constantia" panose="02030602050306030303" pitchFamily="18" charset="0"/>
                <a:cs typeface="Arial" pitchFamily="34" charset="0"/>
              </a:rPr>
              <a:t>Blog: </a:t>
            </a:r>
            <a:r>
              <a:rPr lang="en-US" altLang="ko-KR" sz="2000" b="1" dirty="0">
                <a:solidFill>
                  <a:schemeClr val="accent1"/>
                </a:solidFill>
                <a:latin typeface="Constantia" panose="02030602050306030303" pitchFamily="18" charset="0"/>
                <a:cs typeface="Arial" pitchFamily="34" charset="0"/>
                <a:hlinkClick r:id="rId12"/>
              </a:rPr>
              <a:t>MIT Technology Review</a:t>
            </a:r>
            <a:endParaRPr lang="ko-KR" altLang="en-US" sz="2000" b="1" dirty="0">
              <a:solidFill>
                <a:schemeClr val="accent1"/>
              </a:solidFill>
              <a:latin typeface="Constantia" panose="02030602050306030303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CC1E6E-49D3-4033-88A2-8AB65BD34E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47401"/>
            <a:ext cx="11573197" cy="724247"/>
          </a:xfrm>
        </p:spPr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Connect with me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EBDAED49-60C7-4A37-ADA3-715A4279EF26}"/>
              </a:ext>
            </a:extLst>
          </p:cNvPr>
          <p:cNvSpPr/>
          <p:nvPr/>
        </p:nvSpPr>
        <p:spPr>
          <a:xfrm>
            <a:off x="152399" y="1641859"/>
            <a:ext cx="3464560" cy="1270000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solidFill>
                  <a:schemeClr val="bg1"/>
                </a:solidFill>
                <a:latin typeface="Showcard Gothic" panose="04020904020102020604" pitchFamily="8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3000" dirty="0">
              <a:solidFill>
                <a:schemeClr val="bg1"/>
              </a:solidFill>
              <a:latin typeface="Showcard Gothic" panose="04020904020102020604" pitchFamily="82" charset="0"/>
            </a:endParaRP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4A49D49F-E92A-42CA-A0FA-25067988518D}"/>
              </a:ext>
            </a:extLst>
          </p:cNvPr>
          <p:cNvSpPr/>
          <p:nvPr/>
        </p:nvSpPr>
        <p:spPr>
          <a:xfrm>
            <a:off x="8575043" y="1827279"/>
            <a:ext cx="3464560" cy="1270000"/>
          </a:xfrm>
          <a:prstGeom prst="flowChartProcess">
            <a:avLst/>
          </a:prstGeom>
          <a:solidFill>
            <a:srgbClr val="B17F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Showcard Gothic" panose="04020904020102020604" pitchFamily="8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Portfolio</a:t>
            </a:r>
            <a:endParaRPr lang="en-US" sz="3000" dirty="0">
              <a:solidFill>
                <a:schemeClr val="bg1"/>
              </a:solidFill>
              <a:latin typeface="Showcard Gothic" panose="04020904020102020604" pitchFamily="82" charset="0"/>
            </a:endParaRP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187FAB9A-9482-44C4-A450-AEC2C015B551}"/>
              </a:ext>
            </a:extLst>
          </p:cNvPr>
          <p:cNvSpPr/>
          <p:nvPr/>
        </p:nvSpPr>
        <p:spPr>
          <a:xfrm>
            <a:off x="7852408" y="3429000"/>
            <a:ext cx="3464560" cy="1270000"/>
          </a:xfrm>
          <a:prstGeom prst="flowChartProcess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Showcard Gothic" panose="04020904020102020604" pitchFamily="8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</a:t>
            </a:r>
            <a:endParaRPr lang="en-US" sz="3000" dirty="0">
              <a:solidFill>
                <a:schemeClr val="bg1"/>
              </a:solidFill>
              <a:latin typeface="Showcard Gothic" panose="04020904020102020604" pitchFamily="82" charset="0"/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B63D394D-197E-4489-AD49-7FE6619F70F0}"/>
              </a:ext>
            </a:extLst>
          </p:cNvPr>
          <p:cNvSpPr/>
          <p:nvPr/>
        </p:nvSpPr>
        <p:spPr>
          <a:xfrm>
            <a:off x="695960" y="3429000"/>
            <a:ext cx="3464560" cy="1270000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Showcard Gothic" panose="04020904020102020604" pitchFamily="8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3000" dirty="0">
              <a:solidFill>
                <a:schemeClr val="bg1"/>
              </a:solidFill>
              <a:latin typeface="Showcard Gothic" panose="04020904020102020604" pitchFamily="82" charset="0"/>
            </a:endParaRP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3F690ED-497B-4938-8F53-C4DD56B1203D}"/>
              </a:ext>
            </a:extLst>
          </p:cNvPr>
          <p:cNvSpPr/>
          <p:nvPr/>
        </p:nvSpPr>
        <p:spPr>
          <a:xfrm>
            <a:off x="4277360" y="5069840"/>
            <a:ext cx="3464560" cy="1270000"/>
          </a:xfrm>
          <a:prstGeom prst="flowChartProcess">
            <a:avLst/>
          </a:prstGeom>
          <a:solidFill>
            <a:srgbClr val="B709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Showcard Gothic" panose="04020904020102020604" pitchFamily="8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Gmail</a:t>
            </a:r>
            <a:endParaRPr lang="en-US" sz="3000" dirty="0">
              <a:solidFill>
                <a:schemeClr val="bg1"/>
              </a:solidFill>
              <a:latin typeface="Showcard Gothic" panose="04020904020102020604" pitchFamily="8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B7F1C9-447A-4DAC-AA34-F85728FE1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09" y="1742824"/>
            <a:ext cx="2708910" cy="2708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597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ACAF7-6507-4E8B-8E80-96B96B46A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Debate topic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EDF4F-60F2-4537-B944-81263EF6DC40}"/>
              </a:ext>
            </a:extLst>
          </p:cNvPr>
          <p:cNvSpPr txBox="1"/>
          <p:nvPr/>
        </p:nvSpPr>
        <p:spPr>
          <a:xfrm>
            <a:off x="0" y="1442720"/>
            <a:ext cx="12192000" cy="209288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6500" dirty="0">
                <a:latin typeface="Constantia" panose="02030602050306030303" pitchFamily="18" charset="0"/>
              </a:rPr>
              <a:t>Do AI algorithms reinforce bias in humans or mitigate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1A8A5-7A2C-4C96-9474-9D1B9A68F1C9}"/>
              </a:ext>
            </a:extLst>
          </p:cNvPr>
          <p:cNvSpPr txBox="1"/>
          <p:nvPr/>
        </p:nvSpPr>
        <p:spPr>
          <a:xfrm>
            <a:off x="0" y="3921760"/>
            <a:ext cx="12192000" cy="2369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6500" dirty="0">
                <a:latin typeface="Constantia" panose="02030602050306030303" pitchFamily="18" charset="0"/>
              </a:rPr>
              <a:t>Do you think AI is like a new life form on earth?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33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234136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7060836" y="993446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Neural Nets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102987" y="858606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9CA3D-1245-4812-BE2C-A17717D31459}"/>
              </a:ext>
            </a:extLst>
          </p:cNvPr>
          <p:cNvSpPr txBox="1"/>
          <p:nvPr/>
        </p:nvSpPr>
        <p:spPr>
          <a:xfrm>
            <a:off x="7060836" y="2288638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>
                <a:solidFill>
                  <a:schemeClr val="bg1"/>
                </a:solidFill>
                <a:cs typeface="Arial" pitchFamily="34" charset="0"/>
              </a:rPr>
              <a:t>Need for Deep Learning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102987" y="2153798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757E4-1723-4073-9FC5-1D351F20A151}"/>
              </a:ext>
            </a:extLst>
          </p:cNvPr>
          <p:cNvSpPr txBox="1"/>
          <p:nvPr/>
        </p:nvSpPr>
        <p:spPr>
          <a:xfrm>
            <a:off x="7060836" y="3583830"/>
            <a:ext cx="5131164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DL Frameworks and Library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9AF74-CA02-49F9-88D7-98D77F70D10F}"/>
              </a:ext>
            </a:extLst>
          </p:cNvPr>
          <p:cNvSpPr txBox="1"/>
          <p:nvPr/>
        </p:nvSpPr>
        <p:spPr>
          <a:xfrm>
            <a:off x="6102987" y="3448990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07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3DF382-44DD-45C3-9704-34E8893BC3AC}"/>
              </a:ext>
            </a:extLst>
          </p:cNvPr>
          <p:cNvSpPr txBox="1"/>
          <p:nvPr/>
        </p:nvSpPr>
        <p:spPr>
          <a:xfrm>
            <a:off x="7060836" y="4879021"/>
            <a:ext cx="5131164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Applications of DL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11BD74-B8C0-4D62-99FC-2DBC909A434D}"/>
              </a:ext>
            </a:extLst>
          </p:cNvPr>
          <p:cNvSpPr txBox="1"/>
          <p:nvPr/>
        </p:nvSpPr>
        <p:spPr>
          <a:xfrm>
            <a:off x="6102987" y="4744181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08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2161284" y="664363"/>
            <a:ext cx="304092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 </a:t>
            </a:r>
          </a:p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306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234136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102987" y="858606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09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9CA3D-1245-4812-BE2C-A17717D31459}"/>
              </a:ext>
            </a:extLst>
          </p:cNvPr>
          <p:cNvSpPr txBox="1"/>
          <p:nvPr/>
        </p:nvSpPr>
        <p:spPr>
          <a:xfrm>
            <a:off x="7078414" y="941789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Limitations in DL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102987" y="2153798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10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757E4-1723-4073-9FC5-1D351F20A151}"/>
              </a:ext>
            </a:extLst>
          </p:cNvPr>
          <p:cNvSpPr txBox="1"/>
          <p:nvPr/>
        </p:nvSpPr>
        <p:spPr>
          <a:xfrm>
            <a:off x="7060836" y="2343794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Resources for you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9AF74-CA02-49F9-88D7-98D77F70D10F}"/>
              </a:ext>
            </a:extLst>
          </p:cNvPr>
          <p:cNvSpPr txBox="1"/>
          <p:nvPr/>
        </p:nvSpPr>
        <p:spPr>
          <a:xfrm>
            <a:off x="6102987" y="3448990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11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3DF382-44DD-45C3-9704-34E8893BC3AC}"/>
              </a:ext>
            </a:extLst>
          </p:cNvPr>
          <p:cNvSpPr txBox="1"/>
          <p:nvPr/>
        </p:nvSpPr>
        <p:spPr>
          <a:xfrm>
            <a:off x="7060836" y="4879021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Debate time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11BD74-B8C0-4D62-99FC-2DBC909A434D}"/>
              </a:ext>
            </a:extLst>
          </p:cNvPr>
          <p:cNvSpPr txBox="1"/>
          <p:nvPr/>
        </p:nvSpPr>
        <p:spPr>
          <a:xfrm>
            <a:off x="6102987" y="4744181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12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2161284" y="664363"/>
            <a:ext cx="304092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 </a:t>
            </a:r>
          </a:p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8F5E51-5C45-40D8-945A-427F208192AD}"/>
              </a:ext>
            </a:extLst>
          </p:cNvPr>
          <p:cNvSpPr txBox="1"/>
          <p:nvPr/>
        </p:nvSpPr>
        <p:spPr>
          <a:xfrm>
            <a:off x="7078414" y="3532173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FAST.AI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10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ACAF7-6507-4E8B-8E80-96B96B46A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69992"/>
            <a:ext cx="11573197" cy="724247"/>
          </a:xfrm>
        </p:spPr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AI vs ML vs DL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9342AC-419E-4196-BA86-11D4F06F1161}"/>
              </a:ext>
            </a:extLst>
          </p:cNvPr>
          <p:cNvSpPr/>
          <p:nvPr/>
        </p:nvSpPr>
        <p:spPr>
          <a:xfrm>
            <a:off x="3261360" y="1236478"/>
            <a:ext cx="5120640" cy="5019040"/>
          </a:xfrm>
          <a:prstGeom prst="ellipse">
            <a:avLst/>
          </a:prstGeom>
          <a:solidFill>
            <a:srgbClr val="00206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122110-8C70-4DD9-9E85-38D1500098A3}"/>
              </a:ext>
            </a:extLst>
          </p:cNvPr>
          <p:cNvSpPr/>
          <p:nvPr/>
        </p:nvSpPr>
        <p:spPr>
          <a:xfrm>
            <a:off x="3779520" y="2143759"/>
            <a:ext cx="3931920" cy="41117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1B12A8-1F94-4697-8117-0695A4450D0B}"/>
              </a:ext>
            </a:extLst>
          </p:cNvPr>
          <p:cNvSpPr/>
          <p:nvPr/>
        </p:nvSpPr>
        <p:spPr>
          <a:xfrm>
            <a:off x="4389120" y="3429000"/>
            <a:ext cx="2712720" cy="282651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0">
            <a:extLst>
              <a:ext uri="{FF2B5EF4-FFF2-40B4-BE49-F238E27FC236}">
                <a16:creationId xmlns:a16="http://schemas.microsoft.com/office/drawing/2014/main" id="{9CF60491-98B5-4BA3-A50A-D5D8AB5AC8B8}"/>
              </a:ext>
            </a:extLst>
          </p:cNvPr>
          <p:cNvCxnSpPr>
            <a:cxnSpLocks/>
          </p:cNvCxnSpPr>
          <p:nvPr/>
        </p:nvCxnSpPr>
        <p:spPr>
          <a:xfrm flipV="1">
            <a:off x="7954672" y="2050790"/>
            <a:ext cx="1142639" cy="32784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60">
            <a:extLst>
              <a:ext uri="{FF2B5EF4-FFF2-40B4-BE49-F238E27FC236}">
                <a16:creationId xmlns:a16="http://schemas.microsoft.com/office/drawing/2014/main" id="{3B16C80E-425A-424A-9FEF-C3C06A184B66}"/>
              </a:ext>
            </a:extLst>
          </p:cNvPr>
          <p:cNvCxnSpPr>
            <a:cxnSpLocks/>
          </p:cNvCxnSpPr>
          <p:nvPr/>
        </p:nvCxnSpPr>
        <p:spPr>
          <a:xfrm flipV="1">
            <a:off x="2796777" y="3822772"/>
            <a:ext cx="1713959" cy="281363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60">
            <a:extLst>
              <a:ext uri="{FF2B5EF4-FFF2-40B4-BE49-F238E27FC236}">
                <a16:creationId xmlns:a16="http://schemas.microsoft.com/office/drawing/2014/main" id="{E7B4560C-00A4-48AF-B546-DFEA1ADC7E9F}"/>
              </a:ext>
            </a:extLst>
          </p:cNvPr>
          <p:cNvCxnSpPr>
            <a:cxnSpLocks/>
          </p:cNvCxnSpPr>
          <p:nvPr/>
        </p:nvCxnSpPr>
        <p:spPr>
          <a:xfrm flipV="1">
            <a:off x="6457917" y="5685524"/>
            <a:ext cx="2019366" cy="327848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835F4E-87A0-456E-B2EB-38DCF7EE3C49}"/>
              </a:ext>
            </a:extLst>
          </p:cNvPr>
          <p:cNvSpPr txBox="1"/>
          <p:nvPr/>
        </p:nvSpPr>
        <p:spPr>
          <a:xfrm>
            <a:off x="4886960" y="1635760"/>
            <a:ext cx="282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BAE05-E726-4D02-B1F6-94A1110B0A91}"/>
              </a:ext>
            </a:extLst>
          </p:cNvPr>
          <p:cNvSpPr txBox="1"/>
          <p:nvPr/>
        </p:nvSpPr>
        <p:spPr>
          <a:xfrm>
            <a:off x="4510736" y="2939281"/>
            <a:ext cx="221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ADD89A-61BF-4CA2-800F-3B9E59408CA1}"/>
              </a:ext>
            </a:extLst>
          </p:cNvPr>
          <p:cNvSpPr txBox="1"/>
          <p:nvPr/>
        </p:nvSpPr>
        <p:spPr>
          <a:xfrm>
            <a:off x="4693920" y="4621076"/>
            <a:ext cx="221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E976E-B835-4CEA-9129-6B2FDF0AA9A5}"/>
              </a:ext>
            </a:extLst>
          </p:cNvPr>
          <p:cNvSpPr txBox="1"/>
          <p:nvPr/>
        </p:nvSpPr>
        <p:spPr>
          <a:xfrm>
            <a:off x="58103" y="3434080"/>
            <a:ext cx="2987040" cy="2031325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  <a:t>Machine learning is the study of computer algorithms that allow computer programs to automatically improve through experience.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200C3-8A3C-4C08-9F4E-76C0AEC9B4B4}"/>
              </a:ext>
            </a:extLst>
          </p:cNvPr>
          <p:cNvSpPr txBox="1"/>
          <p:nvPr/>
        </p:nvSpPr>
        <p:spPr>
          <a:xfrm>
            <a:off x="8477283" y="4646664"/>
            <a:ext cx="2987040" cy="203132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  <a:t>Deep learning is a subset of machine learning where artificial neural networks, algorithms inspired by the human brain, learn from large amounts of data.</a:t>
            </a:r>
            <a:endParaRPr lang="en-US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AE6769-E4A3-41EA-AAC7-50309A61F5AE}"/>
              </a:ext>
            </a:extLst>
          </p:cNvPr>
          <p:cNvSpPr txBox="1"/>
          <p:nvPr/>
        </p:nvSpPr>
        <p:spPr>
          <a:xfrm>
            <a:off x="9113216" y="1172476"/>
            <a:ext cx="2987040" cy="2308324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  <a:t>Whenever a machine completes tasks based on a set of stipulated rules that solve problems (algorithms), such an “intelligent” behavior is what is called artificial intelligence</a:t>
            </a:r>
            <a:endParaRPr lang="en-US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96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ACAF7-6507-4E8B-8E80-96B96B46A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12"/>
            <a:ext cx="11573197" cy="724247"/>
          </a:xfrm>
        </p:spPr>
        <p:txBody>
          <a:bodyPr/>
          <a:lstStyle/>
          <a:p>
            <a:r>
              <a:rPr lang="en-US" b="1" dirty="0">
                <a:latin typeface="Cooper Black" panose="0208090404030B020404" pitchFamily="18" charset="0"/>
              </a:rPr>
              <a:t>AI</a:t>
            </a:r>
            <a:r>
              <a:rPr lang="en-US" b="1" dirty="0"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F14D1-8DAD-4E7A-A6DE-0CC1E77CB113}"/>
              </a:ext>
            </a:extLst>
          </p:cNvPr>
          <p:cNvSpPr txBox="1"/>
          <p:nvPr/>
        </p:nvSpPr>
        <p:spPr>
          <a:xfrm>
            <a:off x="368195" y="451140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latin typeface="Constantia" panose="02030602050306030303" pitchFamily="18" charset="0"/>
              <a:hlinkClick r:id="rId2"/>
            </a:endParaRPr>
          </a:p>
          <a:p>
            <a:endParaRPr lang="en-US" b="1" dirty="0">
              <a:latin typeface="Constantia" panose="02030602050306030303" pitchFamily="18" charset="0"/>
            </a:endParaRPr>
          </a:p>
          <a:p>
            <a:endParaRPr lang="en-US" b="1" dirty="0">
              <a:latin typeface="Constantia" panose="0203060205030603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201A52-C214-4CBE-B7BF-362D59B996B9}"/>
              </a:ext>
            </a:extLst>
          </p:cNvPr>
          <p:cNvSpPr/>
          <p:nvPr/>
        </p:nvSpPr>
        <p:spPr>
          <a:xfrm>
            <a:off x="8138160" y="1503680"/>
            <a:ext cx="2529840" cy="98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Work Sans"/>
              </a:rPr>
              <a:t> </a:t>
            </a:r>
            <a:r>
              <a:rPr lang="en-US" b="1" i="0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  <a:t>Artificial Superintelligence (ASI)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EFEC44-FA77-4E94-9CA8-99FA16487251}"/>
              </a:ext>
            </a:extLst>
          </p:cNvPr>
          <p:cNvSpPr/>
          <p:nvPr/>
        </p:nvSpPr>
        <p:spPr>
          <a:xfrm>
            <a:off x="4658360" y="1503680"/>
            <a:ext cx="2529840" cy="98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  <a:t>Artificial General Intelligence (AGI)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48636-E136-4DD6-A067-1C33E98C4F92}"/>
              </a:ext>
            </a:extLst>
          </p:cNvPr>
          <p:cNvSpPr/>
          <p:nvPr/>
        </p:nvSpPr>
        <p:spPr>
          <a:xfrm>
            <a:off x="1026160" y="1470796"/>
            <a:ext cx="2529840" cy="98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  <a:t>Artificial Narrow Intelligence (ANI)</a:t>
            </a:r>
          </a:p>
        </p:txBody>
      </p:sp>
      <p:pic>
        <p:nvPicPr>
          <p:cNvPr id="3074" name="Picture 2" descr="How Google Deepmind AlphaGo works - YouTube">
            <a:extLst>
              <a:ext uri="{FF2B5EF4-FFF2-40B4-BE49-F238E27FC236}">
                <a16:creationId xmlns:a16="http://schemas.microsoft.com/office/drawing/2014/main" id="{9D672435-DEFA-4767-B13C-0C1F4FF10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95" y="2831465"/>
            <a:ext cx="2733040" cy="15373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Deep Blue (chess computer) - Wikipedia">
            <a:extLst>
              <a:ext uri="{FF2B5EF4-FFF2-40B4-BE49-F238E27FC236}">
                <a16:creationId xmlns:a16="http://schemas.microsoft.com/office/drawing/2014/main" id="{38E8AAE2-FE8B-449A-9A1A-796E24B5D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235" y="4423033"/>
            <a:ext cx="1386840" cy="2083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3 Important Differences Between Chatbots and Intelligent Virtual Assistants">
            <a:extLst>
              <a:ext uri="{FF2B5EF4-FFF2-40B4-BE49-F238E27FC236}">
                <a16:creationId xmlns:a16="http://schemas.microsoft.com/office/drawing/2014/main" id="{B25A2451-4AAB-459B-A76F-C3C400F93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15" y="3174728"/>
            <a:ext cx="2319020" cy="1342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Sophia (robot) - Wikipedia">
            <a:extLst>
              <a:ext uri="{FF2B5EF4-FFF2-40B4-BE49-F238E27FC236}">
                <a16:creationId xmlns:a16="http://schemas.microsoft.com/office/drawing/2014/main" id="{CD163E6B-DE02-41B5-920E-33A55A7BB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835" y="2868161"/>
            <a:ext cx="1452245" cy="18435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Hiroshi Ishiguro: The Man Who Made a Copy of Himself - IEEE Spectrum">
            <a:extLst>
              <a:ext uri="{FF2B5EF4-FFF2-40B4-BE49-F238E27FC236}">
                <a16:creationId xmlns:a16="http://schemas.microsoft.com/office/drawing/2014/main" id="{64B15444-9D70-44D8-B841-D343C94EE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031" y="4711740"/>
            <a:ext cx="2198689" cy="16490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22B1CE-C194-4354-96A8-11AC721CB5A6}"/>
              </a:ext>
            </a:extLst>
          </p:cNvPr>
          <p:cNvCxnSpPr>
            <a:stCxn id="2" idx="2"/>
          </p:cNvCxnSpPr>
          <p:nvPr/>
        </p:nvCxnSpPr>
        <p:spPr>
          <a:xfrm flipH="1">
            <a:off x="6110127" y="1063759"/>
            <a:ext cx="1" cy="34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9B4741-254B-4CE2-B01A-F7E1D7A5EE21}"/>
              </a:ext>
            </a:extLst>
          </p:cNvPr>
          <p:cNvCxnSpPr>
            <a:cxnSpLocks/>
          </p:cNvCxnSpPr>
          <p:nvPr/>
        </p:nvCxnSpPr>
        <p:spPr>
          <a:xfrm flipH="1">
            <a:off x="3078745" y="982437"/>
            <a:ext cx="2448561" cy="433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832269-03EB-455E-A3CF-C88CD0D926B0}"/>
              </a:ext>
            </a:extLst>
          </p:cNvPr>
          <p:cNvCxnSpPr/>
          <p:nvPr/>
        </p:nvCxnSpPr>
        <p:spPr>
          <a:xfrm>
            <a:off x="6642207" y="879849"/>
            <a:ext cx="2532273" cy="528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855BCCA-52AB-4C0E-9DE6-B03D8E7233CB}"/>
              </a:ext>
            </a:extLst>
          </p:cNvPr>
          <p:cNvSpPr txBox="1"/>
          <p:nvPr/>
        </p:nvSpPr>
        <p:spPr>
          <a:xfrm>
            <a:off x="3152035" y="3174728"/>
            <a:ext cx="1336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tantia" panose="02030602050306030303" pitchFamily="18" charset="0"/>
                <a:hlinkClick r:id="rId8" action="ppaction://hlinkfile"/>
              </a:rPr>
              <a:t>AlphaGo</a:t>
            </a:r>
            <a:endParaRPr lang="en-US" b="1" dirty="0">
              <a:latin typeface="Constantia" panose="02030602050306030303" pitchFamily="18" charset="0"/>
            </a:endParaRPr>
          </a:p>
          <a:p>
            <a:r>
              <a:rPr lang="en-US" b="1" dirty="0">
                <a:latin typeface="Constantia" panose="02030602050306030303" pitchFamily="18" charset="0"/>
              </a:rPr>
              <a:t>Read </a:t>
            </a:r>
            <a:r>
              <a:rPr lang="en-US" b="1" dirty="0">
                <a:latin typeface="Constantia" panose="02030602050306030303" pitchFamily="18" charset="0"/>
                <a:hlinkClick r:id="rId9"/>
              </a:rPr>
              <a:t>here</a:t>
            </a:r>
            <a:endParaRPr lang="en-US" b="1" dirty="0">
              <a:latin typeface="Constantia" panose="020306020503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BA7DD4-8180-4D90-A610-4DE6730B8DC8}"/>
              </a:ext>
            </a:extLst>
          </p:cNvPr>
          <p:cNvSpPr txBox="1"/>
          <p:nvPr/>
        </p:nvSpPr>
        <p:spPr>
          <a:xfrm>
            <a:off x="323529" y="5387204"/>
            <a:ext cx="2334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tantia" panose="02030602050306030303" pitchFamily="18" charset="0"/>
              </a:rPr>
              <a:t>Deep Blue</a:t>
            </a:r>
          </a:p>
          <a:p>
            <a:r>
              <a:rPr lang="en-US" b="1" dirty="0">
                <a:latin typeface="Constantia" panose="02030602050306030303" pitchFamily="18" charset="0"/>
              </a:rPr>
              <a:t>Read paper </a:t>
            </a:r>
            <a:r>
              <a:rPr lang="en-US" b="1" dirty="0">
                <a:latin typeface="Constantia" panose="02030602050306030303" pitchFamily="18" charset="0"/>
                <a:hlinkClick r:id="rId10"/>
              </a:rPr>
              <a:t>here</a:t>
            </a:r>
            <a:endParaRPr lang="en-US" b="1" dirty="0">
              <a:latin typeface="Constantia" panose="020306020503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B418EF-A45F-4A1F-B3E6-8242E9C92098}"/>
              </a:ext>
            </a:extLst>
          </p:cNvPr>
          <p:cNvSpPr txBox="1"/>
          <p:nvPr/>
        </p:nvSpPr>
        <p:spPr>
          <a:xfrm>
            <a:off x="6319520" y="5090701"/>
            <a:ext cx="2854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Hiroshi Ishiguro: The Man Who Made a Copy of Himself</a:t>
            </a:r>
          </a:p>
          <a:p>
            <a:r>
              <a:rPr lang="en-US" b="1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Read paper </a:t>
            </a:r>
            <a:r>
              <a:rPr lang="en-US" b="1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here</a:t>
            </a:r>
            <a:endParaRPr lang="en-US" sz="1800" b="1" dirty="0">
              <a:effectLst/>
              <a:latin typeface="Constantia" panose="020306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latin typeface="Constantia" panose="020306020503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CC8E2D-28FF-40BE-AD28-4C5FAE926827}"/>
              </a:ext>
            </a:extLst>
          </p:cNvPr>
          <p:cNvSpPr txBox="1"/>
          <p:nvPr/>
        </p:nvSpPr>
        <p:spPr>
          <a:xfrm>
            <a:off x="9489440" y="3174728"/>
            <a:ext cx="201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tantia" panose="02030602050306030303" pitchFamily="18" charset="0"/>
                <a:hlinkClick r:id="rId12"/>
              </a:rPr>
              <a:t>Sophia</a:t>
            </a:r>
            <a:r>
              <a:rPr lang="en-US" b="1" dirty="0">
                <a:latin typeface="Constantia" panose="02030602050306030303" pitchFamily="18" charset="0"/>
              </a:rPr>
              <a:t>: The Robot</a:t>
            </a:r>
          </a:p>
        </p:txBody>
      </p:sp>
    </p:spTree>
    <p:extLst>
      <p:ext uri="{BB962C8B-B14F-4D97-AF65-F5344CB8AC3E}">
        <p14:creationId xmlns:p14="http://schemas.microsoft.com/office/powerpoint/2010/main" val="285298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ACAF7-6507-4E8B-8E80-96B96B46A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240357"/>
            <a:ext cx="11573197" cy="724247"/>
          </a:xfrm>
        </p:spPr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AI vs ML vs DL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9342AC-419E-4196-BA86-11D4F06F1161}"/>
              </a:ext>
            </a:extLst>
          </p:cNvPr>
          <p:cNvSpPr/>
          <p:nvPr/>
        </p:nvSpPr>
        <p:spPr>
          <a:xfrm>
            <a:off x="3261360" y="1236478"/>
            <a:ext cx="5120640" cy="5019040"/>
          </a:xfrm>
          <a:prstGeom prst="ellipse">
            <a:avLst/>
          </a:prstGeom>
          <a:solidFill>
            <a:srgbClr val="00206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122110-8C70-4DD9-9E85-38D1500098A3}"/>
              </a:ext>
            </a:extLst>
          </p:cNvPr>
          <p:cNvSpPr/>
          <p:nvPr/>
        </p:nvSpPr>
        <p:spPr>
          <a:xfrm>
            <a:off x="3779520" y="2143759"/>
            <a:ext cx="3931920" cy="41117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1B12A8-1F94-4697-8117-0695A4450D0B}"/>
              </a:ext>
            </a:extLst>
          </p:cNvPr>
          <p:cNvSpPr/>
          <p:nvPr/>
        </p:nvSpPr>
        <p:spPr>
          <a:xfrm>
            <a:off x="4389120" y="3429000"/>
            <a:ext cx="2712720" cy="282651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0">
            <a:extLst>
              <a:ext uri="{FF2B5EF4-FFF2-40B4-BE49-F238E27FC236}">
                <a16:creationId xmlns:a16="http://schemas.microsoft.com/office/drawing/2014/main" id="{9CF60491-98B5-4BA3-A50A-D5D8AB5AC8B8}"/>
              </a:ext>
            </a:extLst>
          </p:cNvPr>
          <p:cNvCxnSpPr>
            <a:cxnSpLocks/>
          </p:cNvCxnSpPr>
          <p:nvPr/>
        </p:nvCxnSpPr>
        <p:spPr>
          <a:xfrm flipV="1">
            <a:off x="7954672" y="2050790"/>
            <a:ext cx="1142639" cy="32784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60">
            <a:extLst>
              <a:ext uri="{FF2B5EF4-FFF2-40B4-BE49-F238E27FC236}">
                <a16:creationId xmlns:a16="http://schemas.microsoft.com/office/drawing/2014/main" id="{3B16C80E-425A-424A-9FEF-C3C06A184B66}"/>
              </a:ext>
            </a:extLst>
          </p:cNvPr>
          <p:cNvCxnSpPr>
            <a:cxnSpLocks/>
          </p:cNvCxnSpPr>
          <p:nvPr/>
        </p:nvCxnSpPr>
        <p:spPr>
          <a:xfrm flipV="1">
            <a:off x="2796777" y="3822772"/>
            <a:ext cx="1713959" cy="281363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60">
            <a:extLst>
              <a:ext uri="{FF2B5EF4-FFF2-40B4-BE49-F238E27FC236}">
                <a16:creationId xmlns:a16="http://schemas.microsoft.com/office/drawing/2014/main" id="{E7B4560C-00A4-48AF-B546-DFEA1ADC7E9F}"/>
              </a:ext>
            </a:extLst>
          </p:cNvPr>
          <p:cNvCxnSpPr>
            <a:cxnSpLocks/>
          </p:cNvCxnSpPr>
          <p:nvPr/>
        </p:nvCxnSpPr>
        <p:spPr>
          <a:xfrm flipV="1">
            <a:off x="6457917" y="5685524"/>
            <a:ext cx="2019366" cy="327848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835F4E-87A0-456E-B2EB-38DCF7EE3C49}"/>
              </a:ext>
            </a:extLst>
          </p:cNvPr>
          <p:cNvSpPr txBox="1"/>
          <p:nvPr/>
        </p:nvSpPr>
        <p:spPr>
          <a:xfrm>
            <a:off x="4886960" y="1635760"/>
            <a:ext cx="282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BAE05-E726-4D02-B1F6-94A1110B0A91}"/>
              </a:ext>
            </a:extLst>
          </p:cNvPr>
          <p:cNvSpPr txBox="1"/>
          <p:nvPr/>
        </p:nvSpPr>
        <p:spPr>
          <a:xfrm>
            <a:off x="4510736" y="2939281"/>
            <a:ext cx="221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ADD89A-61BF-4CA2-800F-3B9E59408CA1}"/>
              </a:ext>
            </a:extLst>
          </p:cNvPr>
          <p:cNvSpPr txBox="1"/>
          <p:nvPr/>
        </p:nvSpPr>
        <p:spPr>
          <a:xfrm>
            <a:off x="4693920" y="4621076"/>
            <a:ext cx="221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E976E-B835-4CEA-9129-6B2FDF0AA9A5}"/>
              </a:ext>
            </a:extLst>
          </p:cNvPr>
          <p:cNvSpPr txBox="1"/>
          <p:nvPr/>
        </p:nvSpPr>
        <p:spPr>
          <a:xfrm>
            <a:off x="58103" y="3434080"/>
            <a:ext cx="2987040" cy="2031325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  <a:t>Machine learning is the study of computer algorithms that allow computer programs to automatically improve through experience.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200C3-8A3C-4C08-9F4E-76C0AEC9B4B4}"/>
              </a:ext>
            </a:extLst>
          </p:cNvPr>
          <p:cNvSpPr txBox="1"/>
          <p:nvPr/>
        </p:nvSpPr>
        <p:spPr>
          <a:xfrm>
            <a:off x="8477283" y="4646664"/>
            <a:ext cx="2987040" cy="203132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  <a:t>Deep learning is a subset of machine learning where artificial neural networks, algorithms inspired by the human brain, learn from large amounts of data.</a:t>
            </a:r>
            <a:endParaRPr lang="en-US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AE6769-E4A3-41EA-AAC7-50309A61F5AE}"/>
              </a:ext>
            </a:extLst>
          </p:cNvPr>
          <p:cNvSpPr txBox="1"/>
          <p:nvPr/>
        </p:nvSpPr>
        <p:spPr>
          <a:xfrm>
            <a:off x="9113216" y="1172476"/>
            <a:ext cx="2987040" cy="2308324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  <a:t>Whenever a machine completes tasks based on a set of stipulated rules that solve problems (algorithms), such an “intelligent” behavior is what is called artificial intelligence</a:t>
            </a:r>
            <a:endParaRPr lang="en-US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274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ACAF7-6507-4E8B-8E80-96B96B46A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DCBE3-31A7-4181-9F31-95AB87E6C837}"/>
              </a:ext>
            </a:extLst>
          </p:cNvPr>
          <p:cNvSpPr txBox="1"/>
          <p:nvPr/>
        </p:nvSpPr>
        <p:spPr>
          <a:xfrm>
            <a:off x="955040" y="1147564"/>
            <a:ext cx="977392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292929"/>
              </a:solidFill>
              <a:latin typeface="Constantia" panose="02030602050306030303" pitchFamily="18" charset="0"/>
            </a:endParaRPr>
          </a:p>
          <a:p>
            <a:r>
              <a:rPr lang="en-US" b="1" dirty="0">
                <a:solidFill>
                  <a:srgbClr val="292929"/>
                </a:solidFill>
                <a:latin typeface="Constantia" panose="02030602050306030303" pitchFamily="18" charset="0"/>
              </a:rPr>
              <a:t>“Machine learning is all about learning from the past, applying in the present and predicting the future”.</a:t>
            </a:r>
          </a:p>
          <a:p>
            <a:pPr algn="ctr"/>
            <a:r>
              <a:rPr lang="en-US" sz="4400" b="1" dirty="0">
                <a:solidFill>
                  <a:srgbClr val="292929"/>
                </a:solidFill>
                <a:latin typeface="Constantia" panose="02030602050306030303" pitchFamily="18" charset="0"/>
              </a:rPr>
              <a:t>No Free Lunch Theorem</a:t>
            </a:r>
          </a:p>
          <a:p>
            <a:pPr algn="ctr"/>
            <a:r>
              <a:rPr lang="en-US" b="1" dirty="0">
                <a:solidFill>
                  <a:srgbClr val="292929"/>
                </a:solidFill>
                <a:latin typeface="Constantia" panose="02030602050306030303" pitchFamily="18" charset="0"/>
              </a:rPr>
              <a:t>Read paper </a:t>
            </a:r>
            <a:r>
              <a:rPr lang="en-US" b="1" dirty="0">
                <a:solidFill>
                  <a:srgbClr val="292929"/>
                </a:solidFill>
                <a:latin typeface="Constantia" panose="02030602050306030303" pitchFamily="18" charset="0"/>
                <a:hlinkClick r:id="rId2"/>
              </a:rPr>
              <a:t>here</a:t>
            </a:r>
            <a:endParaRPr lang="en-US" b="1" dirty="0">
              <a:solidFill>
                <a:srgbClr val="292929"/>
              </a:solidFill>
              <a:latin typeface="Constantia" panose="02030602050306030303" pitchFamily="18" charset="0"/>
            </a:endParaRPr>
          </a:p>
          <a:p>
            <a:endParaRPr lang="en-US" b="1" dirty="0">
              <a:latin typeface="Constantia" panose="02030602050306030303" pitchFamily="18" charset="0"/>
            </a:endParaRPr>
          </a:p>
        </p:txBody>
      </p:sp>
      <p:pic>
        <p:nvPicPr>
          <p:cNvPr id="2050" name="Picture 2" descr="An Introduction to Machine Learning | by Anmol Behl | Becoming Human:  Artificial Intelligence Magazine">
            <a:extLst>
              <a:ext uri="{FF2B5EF4-FFF2-40B4-BE49-F238E27FC236}">
                <a16:creationId xmlns:a16="http://schemas.microsoft.com/office/drawing/2014/main" id="{F82216E4-6D4E-4A9F-9DEE-F8F620044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95" y="3556000"/>
            <a:ext cx="3976097" cy="2600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51657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ACAF7-6507-4E8B-8E80-96B96B46A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69992"/>
            <a:ext cx="11573197" cy="724247"/>
          </a:xfrm>
        </p:spPr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AI vs ML vs DL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9342AC-419E-4196-BA86-11D4F06F1161}"/>
              </a:ext>
            </a:extLst>
          </p:cNvPr>
          <p:cNvSpPr/>
          <p:nvPr/>
        </p:nvSpPr>
        <p:spPr>
          <a:xfrm>
            <a:off x="3261360" y="1236478"/>
            <a:ext cx="5120640" cy="5019040"/>
          </a:xfrm>
          <a:prstGeom prst="ellipse">
            <a:avLst/>
          </a:prstGeom>
          <a:solidFill>
            <a:srgbClr val="00206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122110-8C70-4DD9-9E85-38D1500098A3}"/>
              </a:ext>
            </a:extLst>
          </p:cNvPr>
          <p:cNvSpPr/>
          <p:nvPr/>
        </p:nvSpPr>
        <p:spPr>
          <a:xfrm>
            <a:off x="3779520" y="2143759"/>
            <a:ext cx="3931920" cy="41117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1B12A8-1F94-4697-8117-0695A4450D0B}"/>
              </a:ext>
            </a:extLst>
          </p:cNvPr>
          <p:cNvSpPr/>
          <p:nvPr/>
        </p:nvSpPr>
        <p:spPr>
          <a:xfrm>
            <a:off x="4389120" y="3429000"/>
            <a:ext cx="2712720" cy="282651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0">
            <a:extLst>
              <a:ext uri="{FF2B5EF4-FFF2-40B4-BE49-F238E27FC236}">
                <a16:creationId xmlns:a16="http://schemas.microsoft.com/office/drawing/2014/main" id="{9CF60491-98B5-4BA3-A50A-D5D8AB5AC8B8}"/>
              </a:ext>
            </a:extLst>
          </p:cNvPr>
          <p:cNvCxnSpPr>
            <a:cxnSpLocks/>
          </p:cNvCxnSpPr>
          <p:nvPr/>
        </p:nvCxnSpPr>
        <p:spPr>
          <a:xfrm flipV="1">
            <a:off x="7954672" y="2050790"/>
            <a:ext cx="1142639" cy="32784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60">
            <a:extLst>
              <a:ext uri="{FF2B5EF4-FFF2-40B4-BE49-F238E27FC236}">
                <a16:creationId xmlns:a16="http://schemas.microsoft.com/office/drawing/2014/main" id="{3B16C80E-425A-424A-9FEF-C3C06A184B66}"/>
              </a:ext>
            </a:extLst>
          </p:cNvPr>
          <p:cNvCxnSpPr>
            <a:cxnSpLocks/>
          </p:cNvCxnSpPr>
          <p:nvPr/>
        </p:nvCxnSpPr>
        <p:spPr>
          <a:xfrm flipV="1">
            <a:off x="2796777" y="3822772"/>
            <a:ext cx="1713959" cy="281363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60">
            <a:extLst>
              <a:ext uri="{FF2B5EF4-FFF2-40B4-BE49-F238E27FC236}">
                <a16:creationId xmlns:a16="http://schemas.microsoft.com/office/drawing/2014/main" id="{E7B4560C-00A4-48AF-B546-DFEA1ADC7E9F}"/>
              </a:ext>
            </a:extLst>
          </p:cNvPr>
          <p:cNvCxnSpPr>
            <a:cxnSpLocks/>
          </p:cNvCxnSpPr>
          <p:nvPr/>
        </p:nvCxnSpPr>
        <p:spPr>
          <a:xfrm flipV="1">
            <a:off x="6457917" y="5685524"/>
            <a:ext cx="2019366" cy="327848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835F4E-87A0-456E-B2EB-38DCF7EE3C49}"/>
              </a:ext>
            </a:extLst>
          </p:cNvPr>
          <p:cNvSpPr txBox="1"/>
          <p:nvPr/>
        </p:nvSpPr>
        <p:spPr>
          <a:xfrm>
            <a:off x="4886960" y="1635760"/>
            <a:ext cx="282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BAE05-E726-4D02-B1F6-94A1110B0A91}"/>
              </a:ext>
            </a:extLst>
          </p:cNvPr>
          <p:cNvSpPr txBox="1"/>
          <p:nvPr/>
        </p:nvSpPr>
        <p:spPr>
          <a:xfrm>
            <a:off x="4510736" y="2939281"/>
            <a:ext cx="221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ADD89A-61BF-4CA2-800F-3B9E59408CA1}"/>
              </a:ext>
            </a:extLst>
          </p:cNvPr>
          <p:cNvSpPr txBox="1"/>
          <p:nvPr/>
        </p:nvSpPr>
        <p:spPr>
          <a:xfrm>
            <a:off x="4693920" y="4621076"/>
            <a:ext cx="221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E976E-B835-4CEA-9129-6B2FDF0AA9A5}"/>
              </a:ext>
            </a:extLst>
          </p:cNvPr>
          <p:cNvSpPr txBox="1"/>
          <p:nvPr/>
        </p:nvSpPr>
        <p:spPr>
          <a:xfrm>
            <a:off x="58103" y="3434080"/>
            <a:ext cx="2987040" cy="2031325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  <a:t>Machine learning is the study of computer algorithms that allow computer programs to automatically improve through experience.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200C3-8A3C-4C08-9F4E-76C0AEC9B4B4}"/>
              </a:ext>
            </a:extLst>
          </p:cNvPr>
          <p:cNvSpPr txBox="1"/>
          <p:nvPr/>
        </p:nvSpPr>
        <p:spPr>
          <a:xfrm>
            <a:off x="8477283" y="4646664"/>
            <a:ext cx="2987040" cy="203132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  <a:t>Deep learning is a subset of machine learning where artificial neural networks, algorithms inspired by the human brain, learn from large amounts of data.</a:t>
            </a:r>
            <a:endParaRPr lang="en-US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AE6769-E4A3-41EA-AAC7-50309A61F5AE}"/>
              </a:ext>
            </a:extLst>
          </p:cNvPr>
          <p:cNvSpPr txBox="1"/>
          <p:nvPr/>
        </p:nvSpPr>
        <p:spPr>
          <a:xfrm>
            <a:off x="9113216" y="1172476"/>
            <a:ext cx="2987040" cy="2308324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  <a:t>Whenever a machine completes tasks based on a set of stipulated rules that solve problems (algorithms), such an “intelligent” behavior is what is called artificial intelligence</a:t>
            </a:r>
            <a:endParaRPr lang="en-US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51850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5451</TotalTime>
  <Words>1107</Words>
  <Application>Microsoft Office PowerPoint</Application>
  <PresentationFormat>Widescreen</PresentationFormat>
  <Paragraphs>149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Arial Black</vt:lpstr>
      <vt:lpstr>Arial Rounded MT Bold</vt:lpstr>
      <vt:lpstr>Bernard MT Condensed</vt:lpstr>
      <vt:lpstr>Constantia</vt:lpstr>
      <vt:lpstr>Cooper Black</vt:lpstr>
      <vt:lpstr>Showcard Gothic</vt:lpstr>
      <vt:lpstr>Wingdings</vt:lpstr>
      <vt:lpstr>Work Sans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Amandeep Kaur</cp:lastModifiedBy>
  <cp:revision>309</cp:revision>
  <dcterms:created xsi:type="dcterms:W3CDTF">2019-01-14T06:35:35Z</dcterms:created>
  <dcterms:modified xsi:type="dcterms:W3CDTF">2020-12-13T08:15:20Z</dcterms:modified>
</cp:coreProperties>
</file>